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4" r:id="rId1"/>
    <p:sldMasterId id="2147483725" r:id="rId2"/>
  </p:sldMasterIdLst>
  <p:notesMasterIdLst>
    <p:notesMasterId r:id="rId42"/>
  </p:notesMasterIdLst>
  <p:handoutMasterIdLst>
    <p:handoutMasterId r:id="rId43"/>
  </p:handoutMasterIdLst>
  <p:sldIdLst>
    <p:sldId id="861" r:id="rId3"/>
    <p:sldId id="863" r:id="rId4"/>
    <p:sldId id="883" r:id="rId5"/>
    <p:sldId id="884" r:id="rId6"/>
    <p:sldId id="885" r:id="rId7"/>
    <p:sldId id="886" r:id="rId8"/>
    <p:sldId id="887" r:id="rId9"/>
    <p:sldId id="888" r:id="rId10"/>
    <p:sldId id="889" r:id="rId11"/>
    <p:sldId id="890" r:id="rId12"/>
    <p:sldId id="891" r:id="rId13"/>
    <p:sldId id="892" r:id="rId14"/>
    <p:sldId id="893" r:id="rId15"/>
    <p:sldId id="894" r:id="rId16"/>
    <p:sldId id="895" r:id="rId17"/>
    <p:sldId id="896" r:id="rId18"/>
    <p:sldId id="897" r:id="rId19"/>
    <p:sldId id="898" r:id="rId20"/>
    <p:sldId id="864" r:id="rId21"/>
    <p:sldId id="865" r:id="rId22"/>
    <p:sldId id="879" r:id="rId23"/>
    <p:sldId id="880" r:id="rId24"/>
    <p:sldId id="881" r:id="rId25"/>
    <p:sldId id="866" r:id="rId26"/>
    <p:sldId id="867" r:id="rId27"/>
    <p:sldId id="868" r:id="rId28"/>
    <p:sldId id="869" r:id="rId29"/>
    <p:sldId id="870" r:id="rId30"/>
    <p:sldId id="871" r:id="rId31"/>
    <p:sldId id="872" r:id="rId32"/>
    <p:sldId id="873" r:id="rId33"/>
    <p:sldId id="882" r:id="rId34"/>
    <p:sldId id="899" r:id="rId35"/>
    <p:sldId id="902" r:id="rId36"/>
    <p:sldId id="900" r:id="rId37"/>
    <p:sldId id="901" r:id="rId38"/>
    <p:sldId id="903" r:id="rId39"/>
    <p:sldId id="904" r:id="rId40"/>
    <p:sldId id="875" r:id="rId41"/>
  </p:sldIdLst>
  <p:sldSz cx="9144000" cy="6858000" type="screen4x3"/>
  <p:notesSz cx="6794500" cy="99060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Arial" charset="0"/>
      </a:defRPr>
    </a:lvl1pPr>
    <a:lvl2pPr marL="457200" algn="l" rtl="0" fontAlgn="base">
      <a:spcBef>
        <a:spcPct val="0"/>
      </a:spcBef>
      <a:spcAft>
        <a:spcPct val="0"/>
      </a:spcAft>
      <a:defRPr kern="1200">
        <a:solidFill>
          <a:schemeClr val="tx1"/>
        </a:solidFill>
        <a:latin typeface="Frutiger LT Com 55 Roman" pitchFamily="34" charset="0"/>
        <a:ea typeface="+mn-ea"/>
        <a:cs typeface="Arial" charset="0"/>
      </a:defRPr>
    </a:lvl2pPr>
    <a:lvl3pPr marL="914400" algn="l" rtl="0" fontAlgn="base">
      <a:spcBef>
        <a:spcPct val="0"/>
      </a:spcBef>
      <a:spcAft>
        <a:spcPct val="0"/>
      </a:spcAft>
      <a:defRPr kern="1200">
        <a:solidFill>
          <a:schemeClr val="tx1"/>
        </a:solidFill>
        <a:latin typeface="Frutiger LT Com 55 Roman" pitchFamily="34" charset="0"/>
        <a:ea typeface="+mn-ea"/>
        <a:cs typeface="Arial" charset="0"/>
      </a:defRPr>
    </a:lvl3pPr>
    <a:lvl4pPr marL="1371600" algn="l" rtl="0" fontAlgn="base">
      <a:spcBef>
        <a:spcPct val="0"/>
      </a:spcBef>
      <a:spcAft>
        <a:spcPct val="0"/>
      </a:spcAft>
      <a:defRPr kern="1200">
        <a:solidFill>
          <a:schemeClr val="tx1"/>
        </a:solidFill>
        <a:latin typeface="Frutiger LT Com 55 Roman" pitchFamily="34" charset="0"/>
        <a:ea typeface="+mn-ea"/>
        <a:cs typeface="Arial" charset="0"/>
      </a:defRPr>
    </a:lvl4pPr>
    <a:lvl5pPr marL="1828800" algn="l" rtl="0" fontAlgn="base">
      <a:spcBef>
        <a:spcPct val="0"/>
      </a:spcBef>
      <a:spcAft>
        <a:spcPct val="0"/>
      </a:spcAft>
      <a:defRPr kern="1200">
        <a:solidFill>
          <a:schemeClr val="tx1"/>
        </a:solidFill>
        <a:latin typeface="Frutiger LT Com 55 Roman" pitchFamily="34" charset="0"/>
        <a:ea typeface="+mn-ea"/>
        <a:cs typeface="Arial" charset="0"/>
      </a:defRPr>
    </a:lvl5pPr>
    <a:lvl6pPr marL="2286000" algn="l" defTabSz="914400" rtl="0" eaLnBrk="1" latinLnBrk="0" hangingPunct="1">
      <a:defRPr kern="1200">
        <a:solidFill>
          <a:schemeClr val="tx1"/>
        </a:solidFill>
        <a:latin typeface="Frutiger LT Com 55 Roman" pitchFamily="34" charset="0"/>
        <a:ea typeface="+mn-ea"/>
        <a:cs typeface="Arial" charset="0"/>
      </a:defRPr>
    </a:lvl6pPr>
    <a:lvl7pPr marL="2743200" algn="l" defTabSz="914400" rtl="0" eaLnBrk="1" latinLnBrk="0" hangingPunct="1">
      <a:defRPr kern="1200">
        <a:solidFill>
          <a:schemeClr val="tx1"/>
        </a:solidFill>
        <a:latin typeface="Frutiger LT Com 55 Roman" pitchFamily="34" charset="0"/>
        <a:ea typeface="+mn-ea"/>
        <a:cs typeface="Arial" charset="0"/>
      </a:defRPr>
    </a:lvl7pPr>
    <a:lvl8pPr marL="3200400" algn="l" defTabSz="914400" rtl="0" eaLnBrk="1" latinLnBrk="0" hangingPunct="1">
      <a:defRPr kern="1200">
        <a:solidFill>
          <a:schemeClr val="tx1"/>
        </a:solidFill>
        <a:latin typeface="Frutiger LT Com 55 Roman" pitchFamily="34" charset="0"/>
        <a:ea typeface="+mn-ea"/>
        <a:cs typeface="Arial" charset="0"/>
      </a:defRPr>
    </a:lvl8pPr>
    <a:lvl9pPr marL="3657600" algn="l" defTabSz="914400" rtl="0" eaLnBrk="1" latinLnBrk="0" hangingPunct="1">
      <a:defRPr kern="1200">
        <a:solidFill>
          <a:schemeClr val="tx1"/>
        </a:solidFill>
        <a:latin typeface="Frutiger LT Com 55 Roman"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FAF"/>
    <a:srgbClr val="B2B2B2"/>
    <a:srgbClr val="F03C18"/>
    <a:srgbClr val="B1C800"/>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81097" autoAdjust="0"/>
  </p:normalViewPr>
  <p:slideViewPr>
    <p:cSldViewPr snapToGrid="0" showGuides="1">
      <p:cViewPr varScale="1">
        <p:scale>
          <a:sx n="106" d="100"/>
          <a:sy n="106" d="100"/>
        </p:scale>
        <p:origin x="-1560" y="-112"/>
      </p:cViewPr>
      <p:guideLst>
        <p:guide orient="horz" pos="3695"/>
        <p:guide orient="horz" pos="145"/>
        <p:guide orient="horz" pos="1327"/>
        <p:guide orient="horz" pos="721"/>
        <p:guide orient="horz"/>
        <p:guide orient="horz" pos="1968"/>
        <p:guide orient="horz" pos="337"/>
        <p:guide pos="3267"/>
        <p:guide pos="290"/>
        <p:guide pos="1441"/>
      </p:guideLst>
    </p:cSldViewPr>
  </p:slideViewPr>
  <p:outlineViewPr>
    <p:cViewPr>
      <p:scale>
        <a:sx n="33" d="100"/>
        <a:sy n="33" d="100"/>
      </p:scale>
      <p:origin x="0" y="4128"/>
    </p:cViewPr>
  </p:outlineViewPr>
  <p:notesTextViewPr>
    <p:cViewPr>
      <p:scale>
        <a:sx n="100" d="100"/>
        <a:sy n="100" d="100"/>
      </p:scale>
      <p:origin x="0" y="0"/>
    </p:cViewPr>
  </p:notesTextViewPr>
  <p:sorterViewPr>
    <p:cViewPr>
      <p:scale>
        <a:sx n="100" d="100"/>
        <a:sy n="100" d="100"/>
      </p:scale>
      <p:origin x="0" y="10915"/>
    </p:cViewPr>
  </p:sorterViewPr>
  <p:notesViewPr>
    <p:cSldViewPr snapToGrid="0" showGuides="1">
      <p:cViewPr>
        <p:scale>
          <a:sx n="100" d="100"/>
          <a:sy n="100" d="100"/>
        </p:scale>
        <p:origin x="-3306" y="-72"/>
      </p:cViewPr>
      <p:guideLst>
        <p:guide orient="horz" pos="3120"/>
        <p:guide pos="2141"/>
      </p:guideLst>
    </p:cSldViewPr>
  </p:notesViewPr>
  <p:gridSpacing cx="152299" cy="152299"/>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3225" cy="496888"/>
          </a:xfrm>
          <a:prstGeom prst="rect">
            <a:avLst/>
          </a:prstGeom>
        </p:spPr>
        <p:txBody>
          <a:bodyPr vert="horz" lIns="91825" tIns="45912" rIns="91825" bIns="45912" rtlCol="0"/>
          <a:lstStyle>
            <a:lvl1pPr algn="l">
              <a:defRPr sz="1300">
                <a:latin typeface="Frutiger LT Com 55 Roman" pitchFamily="34" charset="0"/>
                <a:cs typeface="+mn-cs"/>
              </a:defRPr>
            </a:lvl1pPr>
          </a:lstStyle>
          <a:p>
            <a:pPr>
              <a:defRPr/>
            </a:pPr>
            <a:endParaRPr lang="de-DE"/>
          </a:p>
        </p:txBody>
      </p:sp>
      <p:sp>
        <p:nvSpPr>
          <p:cNvPr id="3" name="Datumsplatzhalter 2"/>
          <p:cNvSpPr>
            <a:spLocks noGrp="1"/>
          </p:cNvSpPr>
          <p:nvPr>
            <p:ph type="dt" sz="quarter" idx="1"/>
          </p:nvPr>
        </p:nvSpPr>
        <p:spPr>
          <a:xfrm>
            <a:off x="3849688" y="0"/>
            <a:ext cx="2943225" cy="496888"/>
          </a:xfrm>
          <a:prstGeom prst="rect">
            <a:avLst/>
          </a:prstGeom>
        </p:spPr>
        <p:txBody>
          <a:bodyPr vert="horz" lIns="91825" tIns="45912" rIns="91825" bIns="45912" rtlCol="0"/>
          <a:lstStyle>
            <a:lvl1pPr algn="r">
              <a:defRPr sz="1300">
                <a:latin typeface="Frutiger LT Com 55 Roman" pitchFamily="34" charset="0"/>
                <a:cs typeface="+mn-cs"/>
              </a:defRPr>
            </a:lvl1pPr>
          </a:lstStyle>
          <a:p>
            <a:pPr>
              <a:defRPr/>
            </a:pPr>
            <a:fld id="{25424955-1D6B-4F6C-8331-56D0379DABD5}" type="datetimeFigureOut">
              <a:rPr lang="de-DE"/>
              <a:pPr>
                <a:defRPr/>
              </a:pPr>
              <a:t>14/03/14</a:t>
            </a:fld>
            <a:endParaRPr lang="de-DE"/>
          </a:p>
        </p:txBody>
      </p:sp>
      <p:sp>
        <p:nvSpPr>
          <p:cNvPr id="4" name="Fußzeilenplatzhalter 3"/>
          <p:cNvSpPr>
            <a:spLocks noGrp="1"/>
          </p:cNvSpPr>
          <p:nvPr>
            <p:ph type="ftr" sz="quarter" idx="2"/>
          </p:nvPr>
        </p:nvSpPr>
        <p:spPr>
          <a:xfrm>
            <a:off x="0" y="9407525"/>
            <a:ext cx="2943225" cy="496888"/>
          </a:xfrm>
          <a:prstGeom prst="rect">
            <a:avLst/>
          </a:prstGeom>
        </p:spPr>
        <p:txBody>
          <a:bodyPr vert="horz" lIns="91825" tIns="45912" rIns="91825" bIns="45912" rtlCol="0" anchor="b"/>
          <a:lstStyle>
            <a:lvl1pPr algn="l">
              <a:defRPr sz="1300">
                <a:latin typeface="Frutiger LT Com 55 Roman" pitchFamily="34" charset="0"/>
                <a:cs typeface="+mn-cs"/>
              </a:defRPr>
            </a:lvl1pPr>
          </a:lstStyle>
          <a:p>
            <a:pPr>
              <a:defRPr/>
            </a:pPr>
            <a:endParaRPr lang="de-DE"/>
          </a:p>
        </p:txBody>
      </p:sp>
      <p:sp>
        <p:nvSpPr>
          <p:cNvPr id="5" name="Foliennummernplatzhalter 4"/>
          <p:cNvSpPr>
            <a:spLocks noGrp="1"/>
          </p:cNvSpPr>
          <p:nvPr>
            <p:ph type="sldNum" sz="quarter" idx="3"/>
          </p:nvPr>
        </p:nvSpPr>
        <p:spPr>
          <a:xfrm>
            <a:off x="3849688" y="9407525"/>
            <a:ext cx="2943225" cy="496888"/>
          </a:xfrm>
          <a:prstGeom prst="rect">
            <a:avLst/>
          </a:prstGeom>
        </p:spPr>
        <p:txBody>
          <a:bodyPr vert="horz" lIns="91825" tIns="45912" rIns="91825" bIns="45912" rtlCol="0" anchor="b"/>
          <a:lstStyle>
            <a:lvl1pPr algn="r">
              <a:defRPr sz="1300">
                <a:latin typeface="Frutiger LT Com 55 Roman" pitchFamily="34" charset="0"/>
                <a:cs typeface="+mn-cs"/>
              </a:defRPr>
            </a:lvl1pPr>
          </a:lstStyle>
          <a:p>
            <a:pPr>
              <a:defRPr/>
            </a:pPr>
            <a:fld id="{C455E607-8066-402C-A0C1-D36630811358}" type="slidenum">
              <a:rPr lang="de-DE"/>
              <a:pPr>
                <a:defRPr/>
              </a:pPr>
              <a:t>‹#›</a:t>
            </a:fld>
            <a:endParaRPr lang="de-DE"/>
          </a:p>
        </p:txBody>
      </p:sp>
    </p:spTree>
    <p:extLst>
      <p:ext uri="{BB962C8B-B14F-4D97-AF65-F5344CB8AC3E}">
        <p14:creationId xmlns:p14="http://schemas.microsoft.com/office/powerpoint/2010/main" val="3057827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813" cy="495300"/>
          </a:xfrm>
          <a:prstGeom prst="rect">
            <a:avLst/>
          </a:prstGeom>
        </p:spPr>
        <p:txBody>
          <a:bodyPr vert="horz" lIns="87922" tIns="43961" rIns="87922" bIns="43961" rtlCol="0"/>
          <a:lstStyle>
            <a:lvl1pPr algn="l">
              <a:defRPr sz="1100">
                <a:latin typeface="Frutiger LT Com 55 Roman" pitchFamily="34" charset="0"/>
                <a:cs typeface="+mn-cs"/>
              </a:defRPr>
            </a:lvl1pPr>
          </a:lstStyle>
          <a:p>
            <a:pPr>
              <a:defRPr/>
            </a:pPr>
            <a:endParaRPr lang="de-DE"/>
          </a:p>
        </p:txBody>
      </p:sp>
      <p:sp>
        <p:nvSpPr>
          <p:cNvPr id="3" name="Datumsplatzhalter 2"/>
          <p:cNvSpPr>
            <a:spLocks noGrp="1"/>
          </p:cNvSpPr>
          <p:nvPr>
            <p:ph type="dt" idx="1"/>
          </p:nvPr>
        </p:nvSpPr>
        <p:spPr>
          <a:xfrm>
            <a:off x="3849688" y="0"/>
            <a:ext cx="2943225" cy="495300"/>
          </a:xfrm>
          <a:prstGeom prst="rect">
            <a:avLst/>
          </a:prstGeom>
        </p:spPr>
        <p:txBody>
          <a:bodyPr vert="horz" lIns="87922" tIns="43961" rIns="87922" bIns="43961" rtlCol="0"/>
          <a:lstStyle>
            <a:lvl1pPr algn="r">
              <a:defRPr sz="1100">
                <a:latin typeface="Frutiger LT Com 55 Roman" pitchFamily="34" charset="0"/>
                <a:cs typeface="+mn-cs"/>
              </a:defRPr>
            </a:lvl1pPr>
          </a:lstStyle>
          <a:p>
            <a:pPr>
              <a:defRPr/>
            </a:pPr>
            <a:fld id="{DEAA61B3-0964-41BF-9422-9DE724E3ED91}" type="datetimeFigureOut">
              <a:rPr lang="de-DE"/>
              <a:pPr>
                <a:defRPr/>
              </a:pPr>
              <a:t>14/03/14</a:t>
            </a:fld>
            <a:endParaRPr lang="de-DE"/>
          </a:p>
        </p:txBody>
      </p:sp>
      <p:sp>
        <p:nvSpPr>
          <p:cNvPr id="4" name="Folienbildplatzhalter 3"/>
          <p:cNvSpPr>
            <a:spLocks noGrp="1" noRot="1" noChangeAspect="1"/>
          </p:cNvSpPr>
          <p:nvPr>
            <p:ph type="sldImg" idx="2"/>
          </p:nvPr>
        </p:nvSpPr>
        <p:spPr>
          <a:xfrm>
            <a:off x="923925" y="746125"/>
            <a:ext cx="4946650" cy="3711575"/>
          </a:xfrm>
          <a:prstGeom prst="rect">
            <a:avLst/>
          </a:prstGeom>
          <a:noFill/>
          <a:ln w="12700">
            <a:solidFill>
              <a:prstClr val="black"/>
            </a:solidFill>
          </a:ln>
        </p:spPr>
        <p:txBody>
          <a:bodyPr vert="horz" lIns="87922" tIns="43961" rIns="87922" bIns="43961" rtlCol="0" anchor="ctr"/>
          <a:lstStyle/>
          <a:p>
            <a:pPr lvl="0"/>
            <a:endParaRPr lang="de-DE" noProof="0" dirty="0"/>
          </a:p>
        </p:txBody>
      </p:sp>
      <p:sp>
        <p:nvSpPr>
          <p:cNvPr id="5" name="Notizenplatzhalter 4"/>
          <p:cNvSpPr>
            <a:spLocks noGrp="1"/>
          </p:cNvSpPr>
          <p:nvPr>
            <p:ph type="body" sz="quarter" idx="3"/>
          </p:nvPr>
        </p:nvSpPr>
        <p:spPr>
          <a:xfrm>
            <a:off x="679450" y="4703763"/>
            <a:ext cx="5435600" cy="4456112"/>
          </a:xfrm>
          <a:prstGeom prst="rect">
            <a:avLst/>
          </a:prstGeom>
        </p:spPr>
        <p:txBody>
          <a:bodyPr vert="horz" lIns="87922" tIns="43961" rIns="87922" bIns="43961" rtlCol="0">
            <a:normAutofit/>
          </a:body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0" y="9409113"/>
            <a:ext cx="2944813" cy="495300"/>
          </a:xfrm>
          <a:prstGeom prst="rect">
            <a:avLst/>
          </a:prstGeom>
        </p:spPr>
        <p:txBody>
          <a:bodyPr vert="horz" lIns="87922" tIns="43961" rIns="87922" bIns="43961" rtlCol="0" anchor="b"/>
          <a:lstStyle>
            <a:lvl1pPr algn="l">
              <a:defRPr sz="1100">
                <a:latin typeface="Frutiger LT Com 55 Roman" pitchFamily="34" charset="0"/>
                <a:cs typeface="+mn-cs"/>
              </a:defRPr>
            </a:lvl1pPr>
          </a:lstStyle>
          <a:p>
            <a:pPr>
              <a:defRPr/>
            </a:pPr>
            <a:endParaRPr lang="de-DE"/>
          </a:p>
        </p:txBody>
      </p:sp>
      <p:sp>
        <p:nvSpPr>
          <p:cNvPr id="7" name="Foliennummernplatzhalter 6"/>
          <p:cNvSpPr>
            <a:spLocks noGrp="1"/>
          </p:cNvSpPr>
          <p:nvPr>
            <p:ph type="sldNum" sz="quarter" idx="5"/>
          </p:nvPr>
        </p:nvSpPr>
        <p:spPr>
          <a:xfrm>
            <a:off x="3849688" y="9409113"/>
            <a:ext cx="2943225" cy="495300"/>
          </a:xfrm>
          <a:prstGeom prst="rect">
            <a:avLst/>
          </a:prstGeom>
        </p:spPr>
        <p:txBody>
          <a:bodyPr vert="horz" lIns="87922" tIns="43961" rIns="87922" bIns="43961" rtlCol="0" anchor="b"/>
          <a:lstStyle>
            <a:lvl1pPr algn="r">
              <a:defRPr sz="1100">
                <a:latin typeface="Frutiger LT Com 55 Roman" pitchFamily="34" charset="0"/>
                <a:cs typeface="+mn-cs"/>
              </a:defRPr>
            </a:lvl1pPr>
          </a:lstStyle>
          <a:p>
            <a:pPr>
              <a:defRPr/>
            </a:pPr>
            <a:fld id="{4CF6EDBE-4275-4C40-B8CA-3B7C47B7DB75}" type="slidenum">
              <a:rPr lang="de-DE"/>
              <a:pPr>
                <a:defRPr/>
              </a:pPr>
              <a:t>‹#›</a:t>
            </a:fld>
            <a:endParaRPr lang="de-DE"/>
          </a:p>
        </p:txBody>
      </p:sp>
    </p:spTree>
    <p:extLst>
      <p:ext uri="{BB962C8B-B14F-4D97-AF65-F5344CB8AC3E}">
        <p14:creationId xmlns:p14="http://schemas.microsoft.com/office/powerpoint/2010/main" val="29272741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lienbildplatzhalter 1"/>
          <p:cNvSpPr>
            <a:spLocks noGrp="1" noRot="1" noChangeAspect="1" noTextEdit="1"/>
          </p:cNvSpPr>
          <p:nvPr>
            <p:ph type="sldImg"/>
          </p:nvPr>
        </p:nvSpPr>
        <p:spPr bwMode="auto">
          <a:noFill/>
          <a:ln>
            <a:solidFill>
              <a:srgbClr val="000000"/>
            </a:solidFill>
            <a:miter lim="800000"/>
            <a:headEnd/>
            <a:tailEnd/>
          </a:ln>
        </p:spPr>
      </p:sp>
      <p:sp>
        <p:nvSpPr>
          <p:cNvPr id="32771" name="Notizenplatzhalter 2"/>
          <p:cNvSpPr>
            <a:spLocks noGrp="1"/>
          </p:cNvSpPr>
          <p:nvPr>
            <p:ph type="body" idx="1"/>
          </p:nvPr>
        </p:nvSpPr>
        <p:spPr bwMode="auto">
          <a:noFill/>
        </p:spPr>
        <p:txBody>
          <a:bodyPr/>
          <a:lstStyle/>
          <a:p>
            <a:pPr eaLnBrk="1" hangingPunct="1">
              <a:spcBef>
                <a:spcPct val="0"/>
              </a:spcBef>
            </a:pPr>
            <a:endParaRPr lang="de-DE" dirty="0" smtClean="0">
              <a:ea typeface="ＭＳ Ｐゴシック" pitchFamily="34" charset="-128"/>
            </a:endParaRPr>
          </a:p>
        </p:txBody>
      </p:sp>
      <p:sp>
        <p:nvSpPr>
          <p:cNvPr id="32772" name="Foliennummernplatzhalter 3"/>
          <p:cNvSpPr>
            <a:spLocks noGrp="1"/>
          </p:cNvSpPr>
          <p:nvPr>
            <p:ph type="sldNum" sz="quarter" idx="5"/>
          </p:nvPr>
        </p:nvSpPr>
        <p:spPr bwMode="auto">
          <a:noFill/>
          <a:ln>
            <a:miter lim="800000"/>
            <a:headEnd/>
            <a:tailEnd/>
          </a:ln>
        </p:spPr>
        <p:txBody>
          <a:bodyPr/>
          <a:lstStyle/>
          <a:p>
            <a:fld id="{5092CF27-ECCC-42A0-BE07-4BD51E5D157F}" type="slidenum">
              <a:rPr lang="de-DE" smtClean="0">
                <a:ea typeface="ＭＳ Ｐゴシック" pitchFamily="34" charset="-128"/>
              </a:rPr>
              <a:pPr/>
              <a:t>3</a:t>
            </a:fld>
            <a:endParaRPr lang="de-DE" dirty="0" smtClean="0">
              <a:ea typeface="ＭＳ Ｐゴシック" pitchFamily="34" charset="-128"/>
            </a:endParaRPr>
          </a:p>
        </p:txBody>
      </p:sp>
    </p:spTree>
    <p:extLst>
      <p:ext uri="{BB962C8B-B14F-4D97-AF65-F5344CB8AC3E}">
        <p14:creationId xmlns:p14="http://schemas.microsoft.com/office/powerpoint/2010/main" val="3773686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a:t>
            </a:r>
            <a:r>
              <a:rPr lang="en-US" baseline="0" dirty="0" smtClean="0"/>
              <a:t> found some data he needs and has an idea to create a needed services for it.</a:t>
            </a:r>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35</a:t>
            </a:fld>
            <a:endParaRPr lang="de-DE"/>
          </a:p>
        </p:txBody>
      </p:sp>
    </p:spTree>
    <p:extLst>
      <p:ext uri="{BB962C8B-B14F-4D97-AF65-F5344CB8AC3E}">
        <p14:creationId xmlns:p14="http://schemas.microsoft.com/office/powerpoint/2010/main" val="7546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36</a:t>
            </a:fld>
            <a:endParaRPr lang="de-DE"/>
          </a:p>
        </p:txBody>
      </p:sp>
    </p:spTree>
    <p:extLst>
      <p:ext uri="{BB962C8B-B14F-4D97-AF65-F5344CB8AC3E}">
        <p14:creationId xmlns:p14="http://schemas.microsoft.com/office/powerpoint/2010/main" val="7546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37</a:t>
            </a:fld>
            <a:endParaRPr lang="de-DE"/>
          </a:p>
        </p:txBody>
      </p:sp>
    </p:spTree>
    <p:extLst>
      <p:ext uri="{BB962C8B-B14F-4D97-AF65-F5344CB8AC3E}">
        <p14:creationId xmlns:p14="http://schemas.microsoft.com/office/powerpoint/2010/main" val="754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38</a:t>
            </a:fld>
            <a:endParaRPr lang="de-DE"/>
          </a:p>
        </p:txBody>
      </p:sp>
    </p:spTree>
    <p:extLst>
      <p:ext uri="{BB962C8B-B14F-4D97-AF65-F5344CB8AC3E}">
        <p14:creationId xmlns:p14="http://schemas.microsoft.com/office/powerpoint/2010/main" val="7546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bildplatzhalter 1"/>
          <p:cNvSpPr>
            <a:spLocks noGrp="1" noRot="1" noChangeAspect="1" noTextEdit="1"/>
          </p:cNvSpPr>
          <p:nvPr>
            <p:ph type="sldImg"/>
          </p:nvPr>
        </p:nvSpPr>
        <p:spPr bwMode="auto">
          <a:noFill/>
          <a:ln>
            <a:solidFill>
              <a:srgbClr val="000000"/>
            </a:solidFill>
            <a:miter lim="800000"/>
            <a:headEnd/>
            <a:tailEnd/>
          </a:ln>
        </p:spPr>
      </p:sp>
      <p:sp>
        <p:nvSpPr>
          <p:cNvPr id="83971" name="Notizenplatzhalter 2"/>
          <p:cNvSpPr>
            <a:spLocks noGrp="1"/>
          </p:cNvSpPr>
          <p:nvPr>
            <p:ph type="body" idx="1"/>
          </p:nvPr>
        </p:nvSpPr>
        <p:spPr bwMode="auto">
          <a:noFill/>
        </p:spPr>
        <p:txBody>
          <a:bodyPr/>
          <a:lstStyle/>
          <a:p>
            <a:pPr eaLnBrk="1" hangingPunct="1">
              <a:spcBef>
                <a:spcPct val="0"/>
              </a:spcBef>
            </a:pPr>
            <a:endParaRPr lang="de-DE" dirty="0" smtClean="0"/>
          </a:p>
        </p:txBody>
      </p:sp>
      <p:sp>
        <p:nvSpPr>
          <p:cNvPr id="83972" name="Foliennummernplatzhalter 3"/>
          <p:cNvSpPr>
            <a:spLocks noGrp="1"/>
          </p:cNvSpPr>
          <p:nvPr>
            <p:ph type="sldNum" sz="quarter" idx="5"/>
          </p:nvPr>
        </p:nvSpPr>
        <p:spPr bwMode="auto">
          <a:noFill/>
          <a:ln>
            <a:miter lim="800000"/>
            <a:headEnd/>
            <a:tailEnd/>
          </a:ln>
        </p:spPr>
        <p:txBody>
          <a:bodyPr/>
          <a:lstStyle/>
          <a:p>
            <a:fld id="{638C5B79-61E6-4E9D-9CA7-F77ED204456E}" type="slidenum">
              <a:rPr lang="de-DE"/>
              <a:pPr/>
              <a:t>11</a:t>
            </a:fld>
            <a:endParaRPr lang="de-DE"/>
          </a:p>
        </p:txBody>
      </p:sp>
    </p:spTree>
    <p:extLst>
      <p:ext uri="{BB962C8B-B14F-4D97-AF65-F5344CB8AC3E}">
        <p14:creationId xmlns:p14="http://schemas.microsoft.com/office/powerpoint/2010/main" val="388626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p:cNvSpPr>
            <a:spLocks noGrp="1" noRot="1" noChangeAspect="1" noTextEdit="1"/>
          </p:cNvSpPr>
          <p:nvPr>
            <p:ph type="sldImg"/>
          </p:nvPr>
        </p:nvSpPr>
        <p:spPr bwMode="auto">
          <a:noFill/>
          <a:ln>
            <a:solidFill>
              <a:srgbClr val="000000"/>
            </a:solidFill>
            <a:miter lim="800000"/>
            <a:headEnd/>
            <a:tailEnd/>
          </a:ln>
        </p:spPr>
      </p:sp>
      <p:sp>
        <p:nvSpPr>
          <p:cNvPr id="35843" name="Notizenplatzhalter 2"/>
          <p:cNvSpPr>
            <a:spLocks noGrp="1"/>
          </p:cNvSpPr>
          <p:nvPr>
            <p:ph type="body" idx="1"/>
          </p:nvPr>
        </p:nvSpPr>
        <p:spPr bwMode="auto">
          <a:noFill/>
        </p:spPr>
        <p:txBody>
          <a:bodyPr/>
          <a:lstStyle/>
          <a:p>
            <a:pPr eaLnBrk="1" hangingPunct="1">
              <a:spcBef>
                <a:spcPct val="0"/>
              </a:spcBef>
            </a:pPr>
            <a:endParaRPr lang="de-DE" smtClean="0">
              <a:ea typeface="ＭＳ Ｐゴシック" pitchFamily="34" charset="-128"/>
            </a:endParaRPr>
          </a:p>
        </p:txBody>
      </p:sp>
      <p:sp>
        <p:nvSpPr>
          <p:cNvPr id="35844" name="Foliennummernplatzhalter 3"/>
          <p:cNvSpPr>
            <a:spLocks noGrp="1"/>
          </p:cNvSpPr>
          <p:nvPr>
            <p:ph type="sldNum" sz="quarter" idx="5"/>
          </p:nvPr>
        </p:nvSpPr>
        <p:spPr bwMode="auto">
          <a:noFill/>
          <a:ln>
            <a:miter lim="800000"/>
            <a:headEnd/>
            <a:tailEnd/>
          </a:ln>
        </p:spPr>
        <p:txBody>
          <a:bodyPr/>
          <a:lstStyle/>
          <a:p>
            <a:fld id="{AE805C3D-E60D-4442-8495-6E66BF1717FD}" type="slidenum">
              <a:rPr lang="de-DE" smtClean="0">
                <a:ea typeface="ＭＳ Ｐゴシック" pitchFamily="34" charset="-128"/>
              </a:rPr>
              <a:pPr/>
              <a:t>13</a:t>
            </a:fld>
            <a:endParaRPr lang="de-DE" smtClean="0">
              <a:ea typeface="ＭＳ Ｐゴシック" pitchFamily="34" charset="-128"/>
            </a:endParaRPr>
          </a:p>
        </p:txBody>
      </p:sp>
    </p:spTree>
    <p:extLst>
      <p:ext uri="{BB962C8B-B14F-4D97-AF65-F5344CB8AC3E}">
        <p14:creationId xmlns:p14="http://schemas.microsoft.com/office/powerpoint/2010/main" val="70173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lienbildplatzhalter 1"/>
          <p:cNvSpPr>
            <a:spLocks noGrp="1" noRot="1" noChangeAspect="1" noTextEdit="1"/>
          </p:cNvSpPr>
          <p:nvPr>
            <p:ph type="sldImg"/>
          </p:nvPr>
        </p:nvSpPr>
        <p:spPr bwMode="auto">
          <a:noFill/>
          <a:ln>
            <a:solidFill>
              <a:srgbClr val="000000"/>
            </a:solidFill>
            <a:miter lim="800000"/>
            <a:headEnd/>
            <a:tailEnd/>
          </a:ln>
        </p:spPr>
      </p:sp>
      <p:sp>
        <p:nvSpPr>
          <p:cNvPr id="37891" name="Notizenplatzhalter 2"/>
          <p:cNvSpPr>
            <a:spLocks noGrp="1"/>
          </p:cNvSpPr>
          <p:nvPr>
            <p:ph type="body" idx="1"/>
          </p:nvPr>
        </p:nvSpPr>
        <p:spPr bwMode="auto">
          <a:noFill/>
        </p:spPr>
        <p:txBody>
          <a:bodyPr/>
          <a:lstStyle/>
          <a:p>
            <a:pPr eaLnBrk="1" hangingPunct="1">
              <a:spcBef>
                <a:spcPct val="0"/>
              </a:spcBef>
            </a:pPr>
            <a:endParaRPr lang="de-DE" dirty="0" smtClean="0">
              <a:ea typeface="ＭＳ Ｐゴシック" pitchFamily="34" charset="-128"/>
            </a:endParaRPr>
          </a:p>
        </p:txBody>
      </p:sp>
      <p:sp>
        <p:nvSpPr>
          <p:cNvPr id="37892" name="Foliennummernplatzhalter 3"/>
          <p:cNvSpPr>
            <a:spLocks noGrp="1"/>
          </p:cNvSpPr>
          <p:nvPr>
            <p:ph type="sldNum" sz="quarter" idx="5"/>
          </p:nvPr>
        </p:nvSpPr>
        <p:spPr bwMode="auto">
          <a:noFill/>
          <a:ln>
            <a:miter lim="800000"/>
            <a:headEnd/>
            <a:tailEnd/>
          </a:ln>
        </p:spPr>
        <p:txBody>
          <a:bodyPr/>
          <a:lstStyle/>
          <a:p>
            <a:pPr defTabSz="936625"/>
            <a:fld id="{94F3CC5F-F7B9-4B81-AEF2-452955FFF660}" type="slidenum">
              <a:rPr lang="de-DE" smtClean="0">
                <a:ea typeface="ＭＳ Ｐゴシック" pitchFamily="34" charset="-128"/>
              </a:rPr>
              <a:pPr defTabSz="936625"/>
              <a:t>14</a:t>
            </a:fld>
            <a:endParaRPr lang="de-DE" smtClean="0">
              <a:ea typeface="ＭＳ Ｐゴシック" pitchFamily="34" charset="-128"/>
            </a:endParaRPr>
          </a:p>
        </p:txBody>
      </p:sp>
    </p:spTree>
    <p:extLst>
      <p:ext uri="{BB962C8B-B14F-4D97-AF65-F5344CB8AC3E}">
        <p14:creationId xmlns:p14="http://schemas.microsoft.com/office/powerpoint/2010/main" val="377874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884CAE1-FB54-495A-9D87-4CBA4EFAE867}" type="slidenum">
              <a:rPr lang="de-DE" smtClean="0"/>
              <a:pPr/>
              <a:t>18</a:t>
            </a:fld>
            <a:endParaRPr lang="de-DE"/>
          </a:p>
        </p:txBody>
      </p:sp>
    </p:spTree>
    <p:extLst>
      <p:ext uri="{BB962C8B-B14F-4D97-AF65-F5344CB8AC3E}">
        <p14:creationId xmlns:p14="http://schemas.microsoft.com/office/powerpoint/2010/main" val="286953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t>
            </a:r>
            <a:r>
              <a:rPr lang="de-DE" dirty="0" err="1" smtClean="0"/>
              <a:t>Mobilitätsdatencloud</a:t>
            </a:r>
            <a:r>
              <a:rPr lang="de-DE" dirty="0" smtClean="0"/>
              <a:t> (MDC) verfügt über ein web basiertes Speichersystem,</a:t>
            </a:r>
            <a:r>
              <a:rPr lang="de-DE" baseline="0" dirty="0" smtClean="0"/>
              <a:t> welches von den Mobilitätsdiensten benutzt wird, um Daten zu abzurufen oder zu persistieren. Daten können via XML, CSV oder JSON Datei hoch geladen werden und werden anschließend vom Storage der MDC in ein relationales Datenmodell überführt. Die MDC bietet REST Schnittstellen an, um via SQL auf die Daten zugreifen zu können.</a:t>
            </a:r>
            <a:endParaRPr lang="de-DE" dirty="0"/>
          </a:p>
        </p:txBody>
      </p:sp>
      <p:sp>
        <p:nvSpPr>
          <p:cNvPr id="4" name="Foliennummernplatzhalter 3"/>
          <p:cNvSpPr>
            <a:spLocks noGrp="1"/>
          </p:cNvSpPr>
          <p:nvPr>
            <p:ph type="sldNum" sz="quarter" idx="10"/>
          </p:nvPr>
        </p:nvSpPr>
        <p:spPr/>
        <p:txBody>
          <a:bodyPr/>
          <a:lstStyle/>
          <a:p>
            <a:fld id="{80A5790E-4AB3-40EA-BADC-F8FC816A96AF}" type="slidenum">
              <a:rPr lang="de-DE" smtClean="0"/>
              <a:t>27</a:t>
            </a:fld>
            <a:endParaRPr lang="de-DE"/>
          </a:p>
        </p:txBody>
      </p:sp>
    </p:spTree>
    <p:extLst>
      <p:ext uri="{BB962C8B-B14F-4D97-AF65-F5344CB8AC3E}">
        <p14:creationId xmlns:p14="http://schemas.microsoft.com/office/powerpoint/2010/main" val="2000761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be a developer</a:t>
            </a:r>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32</a:t>
            </a:fld>
            <a:endParaRPr lang="de-DE"/>
          </a:p>
        </p:txBody>
      </p:sp>
    </p:spTree>
    <p:extLst>
      <p:ext uri="{BB962C8B-B14F-4D97-AF65-F5344CB8AC3E}">
        <p14:creationId xmlns:p14="http://schemas.microsoft.com/office/powerpoint/2010/main" val="130052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categories, different formats, machine readable, metadata is describing data</a:t>
            </a:r>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33</a:t>
            </a:fld>
            <a:endParaRPr lang="de-DE"/>
          </a:p>
        </p:txBody>
      </p:sp>
    </p:spTree>
    <p:extLst>
      <p:ext uri="{BB962C8B-B14F-4D97-AF65-F5344CB8AC3E}">
        <p14:creationId xmlns:p14="http://schemas.microsoft.com/office/powerpoint/2010/main" val="7546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categories, different formats, machine readable, metadata is describing data</a:t>
            </a:r>
            <a:endParaRPr lang="en-US" dirty="0"/>
          </a:p>
        </p:txBody>
      </p:sp>
      <p:sp>
        <p:nvSpPr>
          <p:cNvPr id="4" name="Slide Number Placeholder 3"/>
          <p:cNvSpPr>
            <a:spLocks noGrp="1"/>
          </p:cNvSpPr>
          <p:nvPr>
            <p:ph type="sldNum" sz="quarter" idx="10"/>
          </p:nvPr>
        </p:nvSpPr>
        <p:spPr/>
        <p:txBody>
          <a:bodyPr/>
          <a:lstStyle/>
          <a:p>
            <a:pPr>
              <a:defRPr/>
            </a:pPr>
            <a:fld id="{4CF6EDBE-4275-4C40-B8CA-3B7C47B7DB75}" type="slidenum">
              <a:rPr lang="de-DE" smtClean="0"/>
              <a:pPr>
                <a:defRPr/>
              </a:pPr>
              <a:t>34</a:t>
            </a:fld>
            <a:endParaRPr lang="de-DE"/>
          </a:p>
        </p:txBody>
      </p:sp>
    </p:spTree>
    <p:extLst>
      <p:ext uri="{BB962C8B-B14F-4D97-AF65-F5344CB8AC3E}">
        <p14:creationId xmlns:p14="http://schemas.microsoft.com/office/powerpoint/2010/main" val="7546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391699419"/>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4" name="Bild 17" descr="FOKUS_300dpi_CMYK.jpg"/>
          <p:cNvPicPr>
            <a:picLocks noChangeAspect="1"/>
          </p:cNvPicPr>
          <p:nvPr userDrawn="1"/>
        </p:nvPicPr>
        <p:blipFill>
          <a:blip r:embed="rId2" cstate="screen"/>
          <a:srcRect/>
          <a:stretch>
            <a:fillRect/>
          </a:stretch>
        </p:blipFill>
        <p:spPr bwMode="auto">
          <a:xfrm>
            <a:off x="534988" y="6292850"/>
            <a:ext cx="1193800" cy="361950"/>
          </a:xfrm>
          <a:prstGeom prst="rect">
            <a:avLst/>
          </a:prstGeom>
          <a:noFill/>
          <a:ln w="9525">
            <a:noFill/>
            <a:miter lim="800000"/>
            <a:headEnd/>
            <a:tailEnd/>
          </a:ln>
        </p:spPr>
      </p:pic>
    </p:spTree>
    <p:extLst>
      <p:ext uri="{BB962C8B-B14F-4D97-AF65-F5344CB8AC3E}">
        <p14:creationId xmlns:p14="http://schemas.microsoft.com/office/powerpoint/2010/main" val="58444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Line 4"/>
          <p:cNvSpPr>
            <a:spLocks noChangeShapeType="1"/>
          </p:cNvSpPr>
          <p:nvPr/>
        </p:nvSpPr>
        <p:spPr bwMode="auto">
          <a:xfrm>
            <a:off x="460375" y="476250"/>
            <a:ext cx="8223250"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 name="Line 5"/>
          <p:cNvSpPr>
            <a:spLocks noChangeShapeType="1"/>
          </p:cNvSpPr>
          <p:nvPr/>
        </p:nvSpPr>
        <p:spPr bwMode="auto">
          <a:xfrm>
            <a:off x="460375" y="2457450"/>
            <a:ext cx="822325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4"/>
          <p:cNvSpPr>
            <a:spLocks noChangeShapeType="1"/>
          </p:cNvSpPr>
          <p:nvPr userDrawn="1"/>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 name="Text Box 5"/>
          <p:cNvSpPr txBox="1">
            <a:spLocks noChangeArrowheads="1"/>
          </p:cNvSpPr>
          <p:nvPr userDrawn="1"/>
        </p:nvSpPr>
        <p:spPr bwMode="auto">
          <a:xfrm>
            <a:off x="455613" y="6315075"/>
            <a:ext cx="21590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spcBef>
                <a:spcPct val="50000"/>
              </a:spcBef>
              <a:defRPr/>
            </a:pPr>
            <a:r>
              <a:rPr lang="de-DE" sz="800" smtClean="0">
                <a:solidFill>
                  <a:srgbClr val="A8AFAF"/>
                </a:solidFill>
              </a:rPr>
              <a:t>© Fraunhofer IAO, IAT Universität Stuttgart</a:t>
            </a:r>
          </a:p>
        </p:txBody>
      </p:sp>
      <p:pic>
        <p:nvPicPr>
          <p:cNvPr id="8" name="Picture 2" descr="ia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21525" y="6219825"/>
            <a:ext cx="1552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866" name="Rectangle 2"/>
          <p:cNvSpPr>
            <a:spLocks noGrp="1" noChangeArrowheads="1"/>
          </p:cNvSpPr>
          <p:nvPr>
            <p:ph type="ctrTitle"/>
          </p:nvPr>
        </p:nvSpPr>
        <p:spPr>
          <a:xfrm>
            <a:off x="460375" y="534988"/>
            <a:ext cx="8223250" cy="1044575"/>
          </a:xfrm>
        </p:spPr>
        <p:txBody>
          <a:bodyPr/>
          <a:lstStyle>
            <a:lvl1pPr>
              <a:defRPr sz="3200"/>
            </a:lvl1pPr>
          </a:lstStyle>
          <a:p>
            <a:r>
              <a:rPr lang="de-DE"/>
              <a:t>Mastertitelformat bearbeiten</a:t>
            </a:r>
          </a:p>
        </p:txBody>
      </p:sp>
      <p:sp>
        <p:nvSpPr>
          <p:cNvPr id="4516867" name="Rectangle 3"/>
          <p:cNvSpPr>
            <a:spLocks noGrp="1" noChangeArrowheads="1"/>
          </p:cNvSpPr>
          <p:nvPr>
            <p:ph type="subTitle" idx="1"/>
          </p:nvPr>
        </p:nvSpPr>
        <p:spPr>
          <a:xfrm>
            <a:off x="460375" y="1754188"/>
            <a:ext cx="8223250" cy="539750"/>
          </a:xfrm>
        </p:spPr>
        <p:txBody>
          <a:bodyPr/>
          <a:lstStyle>
            <a:lvl1pPr>
              <a:defRPr/>
            </a:lvl1pPr>
          </a:lstStyle>
          <a:p>
            <a:r>
              <a:rPr lang="de-DE"/>
              <a:t>Master-Untertitelformat bearbeiten</a:t>
            </a:r>
          </a:p>
        </p:txBody>
      </p:sp>
    </p:spTree>
    <p:extLst>
      <p:ext uri="{BB962C8B-B14F-4D97-AF65-F5344CB8AC3E}">
        <p14:creationId xmlns:p14="http://schemas.microsoft.com/office/powerpoint/2010/main" val="400230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a:defRPr sz="1600"/>
            </a:lvl1pPr>
            <a:lvl2pPr>
              <a:defRPr sz="1600"/>
            </a:lvl2pPr>
            <a:lvl3pPr>
              <a:defRPr sz="1600"/>
            </a:lvl3pPr>
            <a:lvl4pPr>
              <a:defRPr sz="1600"/>
            </a:lvl4pPr>
            <a:lvl5pPr>
              <a:defRPr sz="1600"/>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068068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Tree>
    <p:extLst>
      <p:ext uri="{BB962C8B-B14F-4D97-AF65-F5344CB8AC3E}">
        <p14:creationId xmlns:p14="http://schemas.microsoft.com/office/powerpoint/2010/main" val="2577660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60375" y="1773238"/>
            <a:ext cx="4035425"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773238"/>
            <a:ext cx="4035425"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353222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1699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8970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448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1009838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extLst>
      <p:ext uri="{BB962C8B-B14F-4D97-AF65-F5344CB8AC3E}">
        <p14:creationId xmlns:p14="http://schemas.microsoft.com/office/powerpoint/2010/main" val="234092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Inhaltsplatzhalter 2"/>
          <p:cNvSpPr>
            <a:spLocks noGrp="1"/>
          </p:cNvSpPr>
          <p:nvPr>
            <p:ph sz="half" idx="1"/>
          </p:nvPr>
        </p:nvSpPr>
        <p:spPr>
          <a:xfrm>
            <a:off x="460375" y="1906588"/>
            <a:ext cx="40354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906588"/>
            <a:ext cx="40354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195108423"/>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itenzahl mitti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3756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Formatvorlage des Untertitelmasters durch Klicken bearbeiten</a:t>
            </a:r>
            <a:endParaRPr lang="de-DE"/>
          </a:p>
        </p:txBody>
      </p:sp>
    </p:spTree>
    <p:extLst>
      <p:ext uri="{BB962C8B-B14F-4D97-AF65-F5344CB8AC3E}">
        <p14:creationId xmlns:p14="http://schemas.microsoft.com/office/powerpoint/2010/main" val="451381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dgm" preserve="1">
  <p:cSld name="Titel und Diagramm oder Organigramm">
    <p:spTree>
      <p:nvGrpSpPr>
        <p:cNvPr id="1" name=""/>
        <p:cNvGrpSpPr/>
        <p:nvPr/>
      </p:nvGrpSpPr>
      <p:grpSpPr>
        <a:xfrm>
          <a:off x="0" y="0"/>
          <a:ext cx="0" cy="0"/>
          <a:chOff x="0" y="0"/>
          <a:chExt cx="0" cy="0"/>
        </a:xfrm>
      </p:grpSpPr>
      <p:sp>
        <p:nvSpPr>
          <p:cNvPr id="2" name="Titel 1"/>
          <p:cNvSpPr>
            <a:spLocks noGrp="1"/>
          </p:cNvSpPr>
          <p:nvPr>
            <p:ph type="title"/>
          </p:nvPr>
        </p:nvSpPr>
        <p:spPr>
          <a:xfrm>
            <a:off x="460375" y="382588"/>
            <a:ext cx="8223250" cy="431800"/>
          </a:xfrm>
        </p:spPr>
        <p:txBody>
          <a:bodyPr/>
          <a:lstStyle/>
          <a:p>
            <a:r>
              <a:rPr lang="en-US"/>
              <a:t>Titelmasterformat durch Klicken bearbeiten</a:t>
            </a:r>
            <a:endParaRPr lang="de-DE"/>
          </a:p>
        </p:txBody>
      </p:sp>
      <p:sp>
        <p:nvSpPr>
          <p:cNvPr id="3" name="SmartArt-Platzhalter 2"/>
          <p:cNvSpPr>
            <a:spLocks noGrp="1"/>
          </p:cNvSpPr>
          <p:nvPr>
            <p:ph type="dgm" idx="1"/>
          </p:nvPr>
        </p:nvSpPr>
        <p:spPr>
          <a:xfrm>
            <a:off x="460375" y="1773238"/>
            <a:ext cx="8223250" cy="4092575"/>
          </a:xfrm>
        </p:spPr>
        <p:txBody>
          <a:bodyPr/>
          <a:lstStyle/>
          <a:p>
            <a:pPr lvl="0"/>
            <a:endParaRPr lang="de-DE" noProof="0"/>
          </a:p>
        </p:txBody>
      </p:sp>
    </p:spTree>
    <p:extLst>
      <p:ext uri="{BB962C8B-B14F-4D97-AF65-F5344CB8AC3E}">
        <p14:creationId xmlns:p14="http://schemas.microsoft.com/office/powerpoint/2010/main" val="268445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Tree>
    <p:extLst>
      <p:ext uri="{BB962C8B-B14F-4D97-AF65-F5344CB8AC3E}">
        <p14:creationId xmlns:p14="http://schemas.microsoft.com/office/powerpoint/2010/main" val="47522650"/>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89120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reserve="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460375" y="390640"/>
            <a:ext cx="8223250" cy="914400"/>
          </a:xfrm>
        </p:spPr>
        <p:txBody>
          <a:bodyPr/>
          <a:lstStyle>
            <a:lvl1pPr>
              <a:defRPr sz="2400"/>
            </a:lvl1pPr>
          </a:lstStyle>
          <a:p>
            <a:r>
              <a:rPr lang="de-DE" smtClean="0"/>
              <a:t>Titelmasterformat durch Klicken bearbeiten</a:t>
            </a:r>
            <a:endParaRPr lang="de-DE"/>
          </a:p>
        </p:txBody>
      </p:sp>
      <p:sp>
        <p:nvSpPr>
          <p:cNvPr id="3" name="Diagrammplatzhalter 2"/>
          <p:cNvSpPr>
            <a:spLocks noGrp="1"/>
          </p:cNvSpPr>
          <p:nvPr>
            <p:ph type="chart" idx="1"/>
          </p:nvPr>
        </p:nvSpPr>
        <p:spPr>
          <a:xfrm>
            <a:off x="460375" y="1906588"/>
            <a:ext cx="8223250" cy="3959225"/>
          </a:xfrm>
        </p:spPr>
        <p:txBody>
          <a:bodyPr/>
          <a:lstStyle/>
          <a:p>
            <a:pPr lvl="0"/>
            <a:endParaRPr lang="de-DE" noProof="0"/>
          </a:p>
        </p:txBody>
      </p:sp>
    </p:spTree>
    <p:extLst>
      <p:ext uri="{BB962C8B-B14F-4D97-AF65-F5344CB8AC3E}">
        <p14:creationId xmlns:p14="http://schemas.microsoft.com/office/powerpoint/2010/main" val="245110671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4" name="Rechteck 3"/>
          <p:cNvSpPr/>
          <p:nvPr userDrawn="1"/>
        </p:nvSpPr>
        <p:spPr>
          <a:xfrm>
            <a:off x="6002338" y="5837238"/>
            <a:ext cx="2771775" cy="452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5" name="Line 12"/>
          <p:cNvSpPr>
            <a:spLocks noChangeShapeType="1"/>
          </p:cNvSpPr>
          <p:nvPr userDrawn="1"/>
        </p:nvSpPr>
        <p:spPr bwMode="auto">
          <a:xfrm>
            <a:off x="460375" y="476250"/>
            <a:ext cx="8223250"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 name="Line 13"/>
          <p:cNvSpPr>
            <a:spLocks noChangeShapeType="1"/>
          </p:cNvSpPr>
          <p:nvPr userDrawn="1"/>
        </p:nvSpPr>
        <p:spPr bwMode="auto">
          <a:xfrm>
            <a:off x="460375" y="3124200"/>
            <a:ext cx="822325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 name="Line 14"/>
          <p:cNvSpPr>
            <a:spLocks noChangeShapeType="1"/>
          </p:cNvSpPr>
          <p:nvPr userDrawn="1"/>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3074" name="Rectangle 2"/>
          <p:cNvSpPr>
            <a:spLocks noGrp="1" noChangeArrowheads="1"/>
          </p:cNvSpPr>
          <p:nvPr>
            <p:ph type="ctrTitle"/>
          </p:nvPr>
        </p:nvSpPr>
        <p:spPr>
          <a:xfrm>
            <a:off x="460375" y="534988"/>
            <a:ext cx="8223250" cy="1044575"/>
          </a:xfrm>
        </p:spPr>
        <p:txBody>
          <a:bodyPr/>
          <a:lstStyle>
            <a:lvl1pPr>
              <a:defRPr sz="3200"/>
            </a:lvl1pPr>
          </a:lstStyle>
          <a:p>
            <a:r>
              <a:rPr lang="de-DE"/>
              <a:t>Mastertitelformat bearbeiten</a:t>
            </a:r>
          </a:p>
        </p:txBody>
      </p:sp>
      <p:sp>
        <p:nvSpPr>
          <p:cNvPr id="3075" name="Rectangle 3"/>
          <p:cNvSpPr>
            <a:spLocks noGrp="1" noChangeArrowheads="1"/>
          </p:cNvSpPr>
          <p:nvPr>
            <p:ph type="subTitle" idx="1"/>
          </p:nvPr>
        </p:nvSpPr>
        <p:spPr>
          <a:xfrm>
            <a:off x="460375" y="1754188"/>
            <a:ext cx="8223250" cy="539750"/>
          </a:xfrm>
        </p:spPr>
        <p:txBody>
          <a:bodyPr/>
          <a:lstStyle>
            <a:lvl1pPr>
              <a:defRPr/>
            </a:lvl1pPr>
          </a:lstStyle>
          <a:p>
            <a:r>
              <a:rPr lang="de-DE"/>
              <a:t>Master-Untertitelformat bearbeiten</a:t>
            </a:r>
          </a:p>
        </p:txBody>
      </p:sp>
      <p:sp>
        <p:nvSpPr>
          <p:cNvPr id="8" name="Rechteck 7"/>
          <p:cNvSpPr/>
          <p:nvPr userDrawn="1"/>
        </p:nvSpPr>
        <p:spPr>
          <a:xfrm>
            <a:off x="8702675" y="0"/>
            <a:ext cx="441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7072685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C MOTION_Inhalt_Stichpunkte 1spalti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2000" y="720000"/>
            <a:ext cx="8280000" cy="720000"/>
          </a:xfrm>
        </p:spPr>
        <p:txBody>
          <a:bodyPr/>
          <a:lstStyle>
            <a:lvl1pPr>
              <a:defRPr>
                <a:solidFill>
                  <a:srgbClr val="1A9B7E"/>
                </a:solidFill>
              </a:defRPr>
            </a:lvl1pPr>
          </a:lstStyle>
          <a:p>
            <a:r>
              <a:rPr lang="de-DE" dirty="0" smtClean="0"/>
              <a:t>Headline   ̶ Tahoma Regular 22pt</a:t>
            </a:r>
            <a:br>
              <a:rPr lang="de-DE" dirty="0" smtClean="0"/>
            </a:br>
            <a:r>
              <a:rPr lang="de-DE" dirty="0" smtClean="0">
                <a:solidFill>
                  <a:srgbClr val="86120D"/>
                </a:solidFill>
              </a:rPr>
              <a:t>Zweite Zeile bitte immer in Kopfbalkenfarbe</a:t>
            </a:r>
            <a:endParaRPr lang="de-DE" dirty="0"/>
          </a:p>
        </p:txBody>
      </p:sp>
      <p:sp>
        <p:nvSpPr>
          <p:cNvPr id="8" name="Inhaltsplatzhalter 2"/>
          <p:cNvSpPr>
            <a:spLocks noGrp="1"/>
          </p:cNvSpPr>
          <p:nvPr>
            <p:ph idx="14" hasCustomPrompt="1"/>
          </p:nvPr>
        </p:nvSpPr>
        <p:spPr>
          <a:xfrm>
            <a:off x="432000" y="1715388"/>
            <a:ext cx="8280000" cy="4410000"/>
          </a:xfrm>
        </p:spPr>
        <p:txBody>
          <a:bodyPr/>
          <a:lstStyle>
            <a:lvl1pPr>
              <a:defRPr>
                <a:solidFill>
                  <a:schemeClr val="tx1"/>
                </a:solidFill>
              </a:defRPr>
            </a:lvl1pPr>
          </a:lstStyle>
          <a:p>
            <a:pPr lvl="0"/>
            <a:r>
              <a:rPr lang="de-DE" dirty="0" smtClean="0"/>
              <a:t>Stichpunkt (</a:t>
            </a:r>
            <a:r>
              <a:rPr lang="de-DE" dirty="0" err="1" smtClean="0"/>
              <a:t>Tahoma</a:t>
            </a:r>
            <a:r>
              <a:rPr lang="de-DE" dirty="0" smtClean="0"/>
              <a:t> Regular, 16pt)</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65926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5" name="Bild 17" descr="FOKUS_300dpi_CMYK.jpg"/>
          <p:cNvPicPr>
            <a:picLocks noChangeAspect="1"/>
          </p:cNvPicPr>
          <p:nvPr userDrawn="1"/>
        </p:nvPicPr>
        <p:blipFill>
          <a:blip r:embed="rId2" cstate="screen"/>
          <a:srcRect/>
          <a:stretch>
            <a:fillRect/>
          </a:stretch>
        </p:blipFill>
        <p:spPr bwMode="auto">
          <a:xfrm>
            <a:off x="290513" y="520700"/>
            <a:ext cx="1930400" cy="585788"/>
          </a:xfrm>
          <a:prstGeom prst="rect">
            <a:avLst/>
          </a:prstGeom>
          <a:noFill/>
          <a:ln w="9525">
            <a:noFill/>
            <a:miter lim="800000"/>
            <a:headEnd/>
            <a:tailEnd/>
          </a:ln>
        </p:spPr>
      </p:pic>
      <p:sp>
        <p:nvSpPr>
          <p:cNvPr id="2" name="Titel 1"/>
          <p:cNvSpPr>
            <a:spLocks noGrp="1"/>
          </p:cNvSpPr>
          <p:nvPr>
            <p:ph type="ctrTitle"/>
          </p:nvPr>
        </p:nvSpPr>
        <p:spPr>
          <a:xfrm>
            <a:off x="614680" y="3007361"/>
            <a:ext cx="7772400" cy="421640"/>
          </a:xfrm>
        </p:spPr>
        <p:txBody>
          <a:bodyPr/>
          <a:lstStyle/>
          <a:p>
            <a:r>
              <a:rPr lang="de-DE" smtClean="0"/>
              <a:t>Titelmasterformat durch Klicken bearbeiten</a:t>
            </a:r>
            <a:endParaRPr lang="de-DE" dirty="0"/>
          </a:p>
        </p:txBody>
      </p:sp>
      <p:sp>
        <p:nvSpPr>
          <p:cNvPr id="3" name="Untertitel 2"/>
          <p:cNvSpPr>
            <a:spLocks noGrp="1"/>
          </p:cNvSpPr>
          <p:nvPr>
            <p:ph type="subTitle" idx="1"/>
          </p:nvPr>
        </p:nvSpPr>
        <p:spPr>
          <a:xfrm>
            <a:off x="627381" y="5715000"/>
            <a:ext cx="7960360" cy="269240"/>
          </a:xfrm>
        </p:spPr>
        <p:txBody>
          <a:bodyPr>
            <a:normAutofit/>
          </a:bodyPr>
          <a:lstStyle>
            <a:lvl1pPr marL="0" marR="0" indent="0" algn="l" defTabSz="457200" rtl="0" eaLnBrk="1" fontAlgn="auto" latinLnBrk="0" hangingPunct="1">
              <a:lnSpc>
                <a:spcPct val="100000"/>
              </a:lnSpc>
              <a:spcBef>
                <a:spcPct val="20000"/>
              </a:spcBef>
              <a:spcAft>
                <a:spcPts val="0"/>
              </a:spcAft>
              <a:buClr>
                <a:srgbClr val="1B9C7D"/>
              </a:buClr>
              <a:buSzPct val="120000"/>
              <a:buFont typeface="Wingdings" charset="2"/>
              <a:buNone/>
              <a:tabLst/>
              <a:defRPr sz="11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dirty="0"/>
          </a:p>
        </p:txBody>
      </p:sp>
      <p:sp>
        <p:nvSpPr>
          <p:cNvPr id="8" name="Textplatzhalter 7"/>
          <p:cNvSpPr>
            <a:spLocks noGrp="1"/>
          </p:cNvSpPr>
          <p:nvPr>
            <p:ph type="body" sz="quarter" idx="13"/>
          </p:nvPr>
        </p:nvSpPr>
        <p:spPr>
          <a:xfrm>
            <a:off x="620396" y="3439161"/>
            <a:ext cx="5140325" cy="441959"/>
          </a:xfrm>
        </p:spPr>
        <p:txBody>
          <a:bodyPr>
            <a:normAutofit/>
          </a:bodyPr>
          <a:lstStyle>
            <a:lvl1pPr>
              <a:buNone/>
              <a:defRPr sz="2000">
                <a:solidFill>
                  <a:srgbClr val="1B9C7D"/>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229386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ergleich">
    <p:spTree>
      <p:nvGrpSpPr>
        <p:cNvPr id="1" name=""/>
        <p:cNvGrpSpPr/>
        <p:nvPr/>
      </p:nvGrpSpPr>
      <p:grpSpPr>
        <a:xfrm>
          <a:off x="0" y="0"/>
          <a:ext cx="0" cy="0"/>
          <a:chOff x="0" y="0"/>
          <a:chExt cx="0" cy="0"/>
        </a:xfrm>
      </p:grpSpPr>
      <p:pic>
        <p:nvPicPr>
          <p:cNvPr id="5" name="Bild 17" descr="FOKUS_300dpi_CMYK.jpg"/>
          <p:cNvPicPr>
            <a:picLocks noChangeAspect="1"/>
          </p:cNvPicPr>
          <p:nvPr userDrawn="1"/>
        </p:nvPicPr>
        <p:blipFill>
          <a:blip r:embed="rId2" cstate="screen"/>
          <a:srcRect/>
          <a:stretch>
            <a:fillRect/>
          </a:stretch>
        </p:blipFill>
        <p:spPr bwMode="auto">
          <a:xfrm>
            <a:off x="534988" y="6292850"/>
            <a:ext cx="1193800" cy="361950"/>
          </a:xfrm>
          <a:prstGeom prst="rect">
            <a:avLst/>
          </a:prstGeom>
          <a:noFill/>
          <a:ln w="9525">
            <a:noFill/>
            <a:miter lim="800000"/>
            <a:headEnd/>
            <a:tailEnd/>
          </a:ln>
        </p:spPr>
      </p:pic>
      <p:sp>
        <p:nvSpPr>
          <p:cNvPr id="2" name="Titel 1"/>
          <p:cNvSpPr>
            <a:spLocks noGrp="1"/>
          </p:cNvSpPr>
          <p:nvPr>
            <p:ph type="title"/>
          </p:nvPr>
        </p:nvSpPr>
        <p:spPr>
          <a:xfrm>
            <a:off x="439738" y="360000"/>
            <a:ext cx="8221662" cy="698500"/>
          </a:xfrm>
        </p:spPr>
        <p:txBody>
          <a:bodyPr/>
          <a:lstStyle>
            <a:lvl1pPr>
              <a:defRPr/>
            </a:lvl1pPr>
          </a:lstStyle>
          <a:p>
            <a:r>
              <a:rPr lang="de-DE" smtClean="0"/>
              <a:t>Titelmasterformat durch Klicken bearbeiten</a:t>
            </a:r>
            <a:endParaRPr lang="de-DE" dirty="0"/>
          </a:p>
        </p:txBody>
      </p:sp>
      <p:sp>
        <p:nvSpPr>
          <p:cNvPr id="4" name="Inhaltsplatzhalter 3"/>
          <p:cNvSpPr>
            <a:spLocks noGrp="1"/>
          </p:cNvSpPr>
          <p:nvPr>
            <p:ph sz="half" idx="2"/>
          </p:nvPr>
        </p:nvSpPr>
        <p:spPr>
          <a:xfrm>
            <a:off x="439738" y="1431925"/>
            <a:ext cx="3901353" cy="4467802"/>
          </a:xfrm>
        </p:spPr>
        <p:txBody>
          <a:bodyPr>
            <a:normAutofit/>
          </a:bodyPr>
          <a:lstStyle>
            <a:lvl1pPr>
              <a:buFont typeface="Arial" pitchFamily="34" charset="0"/>
              <a:buChar char="•"/>
              <a:defRPr sz="1600"/>
            </a:lvl1pPr>
            <a:lvl2pPr>
              <a:defRPr sz="1600"/>
            </a:lvl2pPr>
            <a:lvl3pPr>
              <a:buFont typeface="Arial" pitchFamily="34" charset="0"/>
              <a:buChar char="•"/>
              <a:defRPr sz="1600"/>
            </a:lvl3pPr>
            <a:lvl4pPr>
              <a:defRPr sz="1600"/>
            </a:lvl4pPr>
            <a:lvl5pPr>
              <a:buFont typeface="Arial" pitchFamily="34" charset="0"/>
              <a:buChar cha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6" name="Inhaltsplatzhalter 5"/>
          <p:cNvSpPr>
            <a:spLocks noGrp="1"/>
          </p:cNvSpPr>
          <p:nvPr>
            <p:ph sz="quarter" idx="4"/>
          </p:nvPr>
        </p:nvSpPr>
        <p:spPr>
          <a:xfrm>
            <a:off x="4733636" y="1431925"/>
            <a:ext cx="3948546" cy="4467803"/>
          </a:xfrm>
        </p:spPr>
        <p:txBody>
          <a:bodyPr>
            <a:normAutofit/>
          </a:bodyPr>
          <a:lstStyle>
            <a:lvl1pPr>
              <a:buFont typeface="Arial" pitchFamily="34" charset="0"/>
              <a:buChar char="•"/>
              <a:defRPr sz="1600"/>
            </a:lvl1pPr>
            <a:lvl2pPr>
              <a:defRPr sz="1600"/>
            </a:lvl2pPr>
            <a:lvl3pPr>
              <a:buFont typeface="Arial" pitchFamily="34" charset="0"/>
              <a:buChar char="•"/>
              <a:defRPr sz="1600"/>
            </a:lvl3pPr>
            <a:lvl4pPr>
              <a:defRPr sz="1600"/>
            </a:lvl4pPr>
            <a:lvl5pPr>
              <a:buFont typeface="Arial" pitchFamily="34" charset="0"/>
              <a:buChar cha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Foliennummernplatzhalter 8"/>
          <p:cNvSpPr>
            <a:spLocks noGrp="1"/>
          </p:cNvSpPr>
          <p:nvPr>
            <p:ph type="sldNum" sz="quarter" idx="10"/>
          </p:nvPr>
        </p:nvSpPr>
        <p:spPr>
          <a:xfrm>
            <a:off x="0" y="6326188"/>
            <a:ext cx="9144000" cy="365125"/>
          </a:xfrm>
          <a:prstGeom prst="rect">
            <a:avLst/>
          </a:prstGeom>
        </p:spPr>
        <p:txBody>
          <a:bodyPr/>
          <a:lstStyle>
            <a:lvl1pPr>
              <a:defRPr smtClean="0"/>
            </a:lvl1pPr>
          </a:lstStyle>
          <a:p>
            <a:pPr>
              <a:defRPr/>
            </a:pPr>
            <a:fld id="{847C600B-98CE-4E94-9280-5B414BE06A0D}" type="slidenum">
              <a:rPr lang="de-DE"/>
              <a:pPr>
                <a:defRPr/>
              </a:pPr>
              <a:t>‹#›</a:t>
            </a:fld>
            <a:endParaRPr lang="de-DE"/>
          </a:p>
        </p:txBody>
      </p:sp>
    </p:spTree>
    <p:extLst>
      <p:ext uri="{BB962C8B-B14F-4D97-AF65-F5344CB8AC3E}">
        <p14:creationId xmlns:p14="http://schemas.microsoft.com/office/powerpoint/2010/main" val="150920277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7.png"/><Relationship Id="rId10" Type="http://schemas.openxmlformats.org/officeDocument/2006/relationships/slideLayout" Target="../slideLayouts/slideLayout10.xml"/><Relationship Id="rId11" Type="http://schemas.openxmlformats.org/officeDocument/2006/relationships/theme" Target="../theme/theme1.xml"/><Relationship Id="rId12" Type="http://schemas.openxmlformats.org/officeDocument/2006/relationships/image" Target="../media/image1.emf"/><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hyperlink" Target="http://www.esk.fraunhofer.de/de.html" TargetMode="External"/><Relationship Id="rId16" Type="http://schemas.openxmlformats.org/officeDocument/2006/relationships/image" Target="../media/image4.png"/><Relationship Id="rId17" Type="http://schemas.openxmlformats.org/officeDocument/2006/relationships/image" Target="../media/image5.png"/><Relationship Id="rId18" Type="http://schemas.openxmlformats.org/officeDocument/2006/relationships/hyperlink" Target="http://www.iis.fraunhofer.de/" TargetMode="External"/><Relationship Id="rId19"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theme" Target="../theme/theme2.xml"/><Relationship Id="rId14" Type="http://schemas.openxmlformats.org/officeDocument/2006/relationships/image" Target="../media/image1.emf"/><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44500" y="390525"/>
            <a:ext cx="82232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Mastertitelformat bearbeiten</a:t>
            </a:r>
          </a:p>
        </p:txBody>
      </p:sp>
      <p:sp>
        <p:nvSpPr>
          <p:cNvPr id="1027" name="Rectangle 3"/>
          <p:cNvSpPr>
            <a:spLocks noGrp="1" noChangeArrowheads="1"/>
          </p:cNvSpPr>
          <p:nvPr>
            <p:ph type="body" idx="1"/>
          </p:nvPr>
        </p:nvSpPr>
        <p:spPr bwMode="auto">
          <a:xfrm>
            <a:off x="460375" y="1906588"/>
            <a:ext cx="82232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Line 4"/>
          <p:cNvSpPr>
            <a:spLocks noChangeShapeType="1"/>
          </p:cNvSpPr>
          <p:nvPr/>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pic>
        <p:nvPicPr>
          <p:cNvPr id="1029" name="Picture 13" descr="ia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42200" y="6323013"/>
            <a:ext cx="1241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3" descr="is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984750" y="6303963"/>
            <a:ext cx="1109663"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55" descr="Logotype_FOKUS"/>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186488" y="6321425"/>
            <a:ext cx="1127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Fraunhofer-Einrichtung für Systeme der Kommunikationstechnik ESK">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733800" y="6321425"/>
            <a:ext cx="11938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Gesellschaft"/>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405063" y="6315075"/>
            <a:ext cx="12176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2" descr="Fraunhofer-Institut für Integrierte Schaltungen IIS">
            <a:hlinkClick r:id="rId18"/>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008063" y="6323013"/>
            <a:ext cx="11969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2" descr="http://www.gemo.fraunhofer.de/de/jcr%3acontent/stage/image.img.png/1345796239073.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l="2992" t="11745" b="24519"/>
          <a:stretch>
            <a:fillRect/>
          </a:stretch>
        </p:blipFill>
        <p:spPr bwMode="auto">
          <a:xfrm>
            <a:off x="6242050" y="5808663"/>
            <a:ext cx="2549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312" r:id="rId6"/>
    <p:sldLayoutId id="2147484313" r:id="rId7"/>
    <p:sldLayoutId id="2147484314" r:id="rId8"/>
    <p:sldLayoutId id="2147484315" r:id="rId9"/>
    <p:sldLayoutId id="2147484316" r:id="rId10"/>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3200" b="1">
          <a:solidFill>
            <a:schemeClr val="tx1"/>
          </a:solidFill>
          <a:latin typeface="Frutiger LT Com 45 Light" pitchFamily="34" charset="0"/>
        </a:defRPr>
      </a:lvl6pPr>
      <a:lvl7pPr marL="914400" algn="l" rtl="0" fontAlgn="base">
        <a:spcBef>
          <a:spcPct val="0"/>
        </a:spcBef>
        <a:spcAft>
          <a:spcPct val="0"/>
        </a:spcAft>
        <a:defRPr sz="3200" b="1">
          <a:solidFill>
            <a:schemeClr val="tx1"/>
          </a:solidFill>
          <a:latin typeface="Frutiger LT Com 45 Light" pitchFamily="34" charset="0"/>
        </a:defRPr>
      </a:lvl7pPr>
      <a:lvl8pPr marL="1371600" algn="l" rtl="0" fontAlgn="base">
        <a:spcBef>
          <a:spcPct val="0"/>
        </a:spcBef>
        <a:spcAft>
          <a:spcPct val="0"/>
        </a:spcAft>
        <a:defRPr sz="3200" b="1">
          <a:solidFill>
            <a:schemeClr val="tx1"/>
          </a:solidFill>
          <a:latin typeface="Frutiger LT Com 45 Light" pitchFamily="34" charset="0"/>
        </a:defRPr>
      </a:lvl8pPr>
      <a:lvl9pPr marL="1828800" algn="l" rtl="0" fontAlgn="base">
        <a:spcBef>
          <a:spcPct val="0"/>
        </a:spcBef>
        <a:spcAft>
          <a:spcPct val="0"/>
        </a:spcAft>
        <a:defRPr sz="3200" b="1">
          <a:solidFill>
            <a:schemeClr val="tx1"/>
          </a:solidFill>
          <a:latin typeface="Frutiger LT Com 45 Light" pitchFamily="34" charset="0"/>
        </a:defRPr>
      </a:lvl9pPr>
    </p:titleStyle>
    <p:bodyStyle>
      <a:lvl1pPr marL="268288" indent="-268288" algn="l" rtl="0" eaLnBrk="0" fontAlgn="base" hangingPunct="0">
        <a:spcBef>
          <a:spcPct val="0"/>
        </a:spcBef>
        <a:spcAft>
          <a:spcPct val="40000"/>
        </a:spcAft>
        <a:buClr>
          <a:schemeClr val="tx2"/>
        </a:buClr>
        <a:buFont typeface="Wingdings" pitchFamily="2" charset="2"/>
        <a:buChar char="n"/>
        <a:defRPr>
          <a:solidFill>
            <a:schemeClr val="tx1"/>
          </a:solidFill>
          <a:latin typeface="+mn-lt"/>
          <a:ea typeface="+mn-ea"/>
          <a:cs typeface="+mn-cs"/>
        </a:defRPr>
      </a:lvl1pPr>
      <a:lvl2pPr marL="1219200" indent="-234950"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2pPr>
      <a:lvl3pPr marL="1644650" indent="-24606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2066925" indent="-24288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2489200" indent="-242888"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2946400" indent="-242888" algn="l" rtl="0" fontAlgn="base">
        <a:spcBef>
          <a:spcPct val="0"/>
        </a:spcBef>
        <a:spcAft>
          <a:spcPct val="40000"/>
        </a:spcAft>
        <a:buClr>
          <a:schemeClr val="bg2"/>
        </a:buClr>
        <a:buFont typeface="Wingdings" pitchFamily="2" charset="2"/>
        <a:buChar char="n"/>
        <a:defRPr>
          <a:solidFill>
            <a:schemeClr val="tx1"/>
          </a:solidFill>
          <a:latin typeface="+mn-lt"/>
        </a:defRPr>
      </a:lvl6pPr>
      <a:lvl7pPr marL="3403600" indent="-242888" algn="l" rtl="0" fontAlgn="base">
        <a:spcBef>
          <a:spcPct val="0"/>
        </a:spcBef>
        <a:spcAft>
          <a:spcPct val="40000"/>
        </a:spcAft>
        <a:buClr>
          <a:schemeClr val="bg2"/>
        </a:buClr>
        <a:buFont typeface="Wingdings" pitchFamily="2" charset="2"/>
        <a:buChar char="n"/>
        <a:defRPr>
          <a:solidFill>
            <a:schemeClr val="tx1"/>
          </a:solidFill>
          <a:latin typeface="+mn-lt"/>
        </a:defRPr>
      </a:lvl7pPr>
      <a:lvl8pPr marL="3860800" indent="-242888" algn="l" rtl="0" fontAlgn="base">
        <a:spcBef>
          <a:spcPct val="0"/>
        </a:spcBef>
        <a:spcAft>
          <a:spcPct val="40000"/>
        </a:spcAft>
        <a:buClr>
          <a:schemeClr val="bg2"/>
        </a:buClr>
        <a:buFont typeface="Wingdings" pitchFamily="2" charset="2"/>
        <a:buChar char="n"/>
        <a:defRPr>
          <a:solidFill>
            <a:schemeClr val="tx1"/>
          </a:solidFill>
          <a:latin typeface="+mn-lt"/>
        </a:defRPr>
      </a:lvl8pPr>
      <a:lvl9pPr marL="4318000" indent="-242888"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60375" y="382588"/>
            <a:ext cx="8223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Mastertitelformat bearbeiten</a:t>
            </a:r>
          </a:p>
        </p:txBody>
      </p:sp>
      <p:sp>
        <p:nvSpPr>
          <p:cNvPr id="2051" name="Rectangle 3"/>
          <p:cNvSpPr>
            <a:spLocks noGrp="1" noChangeArrowheads="1"/>
          </p:cNvSpPr>
          <p:nvPr>
            <p:ph type="body" idx="1"/>
          </p:nvPr>
        </p:nvSpPr>
        <p:spPr bwMode="auto">
          <a:xfrm>
            <a:off x="460375" y="1773238"/>
            <a:ext cx="822325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2052" name="Line 4"/>
          <p:cNvSpPr>
            <a:spLocks noChangeShapeType="1"/>
          </p:cNvSpPr>
          <p:nvPr/>
        </p:nvSpPr>
        <p:spPr bwMode="auto">
          <a:xfrm>
            <a:off x="460375" y="6113463"/>
            <a:ext cx="8223250" cy="0"/>
          </a:xfrm>
          <a:prstGeom prst="line">
            <a:avLst/>
          </a:prstGeom>
          <a:noFill/>
          <a:ln w="31750">
            <a:solidFill>
              <a:schemeClr val="tx2"/>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2053" name="Text Box 5"/>
          <p:cNvSpPr txBox="1">
            <a:spLocks noChangeArrowheads="1"/>
          </p:cNvSpPr>
          <p:nvPr/>
        </p:nvSpPr>
        <p:spPr bwMode="auto">
          <a:xfrm>
            <a:off x="455613" y="6315075"/>
            <a:ext cx="21590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eaLnBrk="1" hangingPunct="1">
              <a:spcBef>
                <a:spcPct val="50000"/>
              </a:spcBef>
              <a:defRPr/>
            </a:pPr>
            <a:r>
              <a:rPr lang="de-DE" sz="800" smtClean="0">
                <a:solidFill>
                  <a:srgbClr val="A8AFAF"/>
                </a:solidFill>
              </a:rPr>
              <a:t>© Fraunhofer IAO, IAT Universität Stuttgart</a:t>
            </a:r>
          </a:p>
        </p:txBody>
      </p:sp>
      <p:sp>
        <p:nvSpPr>
          <p:cNvPr id="2054" name="Textfeld 6"/>
          <p:cNvSpPr txBox="1">
            <a:spLocks noChangeArrowheads="1"/>
          </p:cNvSpPr>
          <p:nvPr userDrawn="1"/>
        </p:nvSpPr>
        <p:spPr bwMode="auto">
          <a:xfrm>
            <a:off x="3851275" y="6345238"/>
            <a:ext cx="11525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utiger LT Com 55 Roman" pitchFamily="34" charset="0"/>
                <a:cs typeface="Arial" charset="0"/>
              </a:defRPr>
            </a:lvl1pPr>
            <a:lvl2pPr marL="742950" indent="-285750" eaLnBrk="0" hangingPunct="0">
              <a:defRPr>
                <a:solidFill>
                  <a:schemeClr val="tx1"/>
                </a:solidFill>
                <a:latin typeface="Frutiger LT Com 55 Roman" pitchFamily="34" charset="0"/>
                <a:cs typeface="Arial" charset="0"/>
              </a:defRPr>
            </a:lvl2pPr>
            <a:lvl3pPr marL="1143000" indent="-228600" eaLnBrk="0" hangingPunct="0">
              <a:defRPr>
                <a:solidFill>
                  <a:schemeClr val="tx1"/>
                </a:solidFill>
                <a:latin typeface="Frutiger LT Com 55 Roman" pitchFamily="34" charset="0"/>
                <a:cs typeface="Arial" charset="0"/>
              </a:defRPr>
            </a:lvl3pPr>
            <a:lvl4pPr marL="1600200" indent="-228600" eaLnBrk="0" hangingPunct="0">
              <a:defRPr>
                <a:solidFill>
                  <a:schemeClr val="tx1"/>
                </a:solidFill>
                <a:latin typeface="Frutiger LT Com 55 Roman" pitchFamily="34" charset="0"/>
                <a:cs typeface="Arial" charset="0"/>
              </a:defRPr>
            </a:lvl4pPr>
            <a:lvl5pPr marL="2057400" indent="-228600" eaLnBrk="0" hangingPunct="0">
              <a:defRPr>
                <a:solidFill>
                  <a:schemeClr val="tx1"/>
                </a:solidFill>
                <a:latin typeface="Frutiger LT Com 55 Roman" pitchFamily="34" charset="0"/>
                <a:cs typeface="Arial" charset="0"/>
              </a:defRPr>
            </a:lvl5pPr>
            <a:lvl6pPr marL="2514600" indent="-228600" eaLnBrk="0" fontAlgn="base" hangingPunct="0">
              <a:spcBef>
                <a:spcPct val="0"/>
              </a:spcBef>
              <a:spcAft>
                <a:spcPct val="0"/>
              </a:spcAft>
              <a:defRPr>
                <a:solidFill>
                  <a:schemeClr val="tx1"/>
                </a:solidFill>
                <a:latin typeface="Frutiger LT Com 55 Roman" pitchFamily="34" charset="0"/>
                <a:cs typeface="Arial" charset="0"/>
              </a:defRPr>
            </a:lvl6pPr>
            <a:lvl7pPr marL="2971800" indent="-228600" eaLnBrk="0" fontAlgn="base" hangingPunct="0">
              <a:spcBef>
                <a:spcPct val="0"/>
              </a:spcBef>
              <a:spcAft>
                <a:spcPct val="0"/>
              </a:spcAft>
              <a:defRPr>
                <a:solidFill>
                  <a:schemeClr val="tx1"/>
                </a:solidFill>
                <a:latin typeface="Frutiger LT Com 55 Roman" pitchFamily="34" charset="0"/>
                <a:cs typeface="Arial" charset="0"/>
              </a:defRPr>
            </a:lvl7pPr>
            <a:lvl8pPr marL="3429000" indent="-228600" eaLnBrk="0" fontAlgn="base" hangingPunct="0">
              <a:spcBef>
                <a:spcPct val="0"/>
              </a:spcBef>
              <a:spcAft>
                <a:spcPct val="0"/>
              </a:spcAft>
              <a:defRPr>
                <a:solidFill>
                  <a:schemeClr val="tx1"/>
                </a:solidFill>
                <a:latin typeface="Frutiger LT Com 55 Roman" pitchFamily="34" charset="0"/>
                <a:cs typeface="Arial" charset="0"/>
              </a:defRPr>
            </a:lvl8pPr>
            <a:lvl9pPr marL="3886200" indent="-228600" eaLnBrk="0" fontAlgn="base" hangingPunct="0">
              <a:spcBef>
                <a:spcPct val="0"/>
              </a:spcBef>
              <a:spcAft>
                <a:spcPct val="0"/>
              </a:spcAft>
              <a:defRPr>
                <a:solidFill>
                  <a:schemeClr val="tx1"/>
                </a:solidFill>
                <a:latin typeface="Frutiger LT Com 55 Roman" pitchFamily="34" charset="0"/>
                <a:cs typeface="Arial" charset="0"/>
              </a:defRPr>
            </a:lvl9pPr>
          </a:lstStyle>
          <a:p>
            <a:pPr algn="ctr" eaLnBrk="1" hangingPunct="1">
              <a:spcBef>
                <a:spcPct val="50000"/>
              </a:spcBef>
              <a:defRPr/>
            </a:pPr>
            <a:fld id="{9A998E06-D6DA-47C1-9889-E148EBB1A236}" type="slidenum">
              <a:rPr lang="de-DE" sz="800" smtClean="0">
                <a:solidFill>
                  <a:srgbClr val="A8AFAF"/>
                </a:solidFill>
              </a:rPr>
              <a:pPr algn="ctr" eaLnBrk="1" hangingPunct="1">
                <a:spcBef>
                  <a:spcPct val="50000"/>
                </a:spcBef>
                <a:defRPr/>
              </a:pPr>
              <a:t>‹#›</a:t>
            </a:fld>
            <a:endParaRPr lang="de-DE" sz="800" smtClean="0">
              <a:solidFill>
                <a:srgbClr val="A8AFAF"/>
              </a:solidFill>
            </a:endParaRPr>
          </a:p>
        </p:txBody>
      </p:sp>
      <p:pic>
        <p:nvPicPr>
          <p:cNvPr id="2055" name="Picture 2" descr="ia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121525" y="6219825"/>
            <a:ext cx="1552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0"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11" r:id="rId10"/>
    <p:sldLayoutId id="2147484307" r:id="rId11"/>
    <p:sldLayoutId id="2147484308" r:id="rId12"/>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2400" b="1">
          <a:solidFill>
            <a:schemeClr val="tx1"/>
          </a:solidFill>
          <a:latin typeface="Frutiger LT Com 45 Light" pitchFamily="34" charset="0"/>
        </a:defRPr>
      </a:lvl6pPr>
      <a:lvl7pPr marL="914400" algn="l" rtl="0" fontAlgn="base">
        <a:spcBef>
          <a:spcPct val="0"/>
        </a:spcBef>
        <a:spcAft>
          <a:spcPct val="0"/>
        </a:spcAft>
        <a:defRPr sz="2400" b="1">
          <a:solidFill>
            <a:schemeClr val="tx1"/>
          </a:solidFill>
          <a:latin typeface="Frutiger LT Com 45 Light" pitchFamily="34" charset="0"/>
        </a:defRPr>
      </a:lvl7pPr>
      <a:lvl8pPr marL="1371600" algn="l" rtl="0" fontAlgn="base">
        <a:spcBef>
          <a:spcPct val="0"/>
        </a:spcBef>
        <a:spcAft>
          <a:spcPct val="0"/>
        </a:spcAft>
        <a:defRPr sz="2400" b="1">
          <a:solidFill>
            <a:schemeClr val="tx1"/>
          </a:solidFill>
          <a:latin typeface="Frutiger LT Com 45 Light" pitchFamily="34" charset="0"/>
        </a:defRPr>
      </a:lvl8pPr>
      <a:lvl9pPr marL="1828800" algn="l" rtl="0" fontAlgn="base">
        <a:spcBef>
          <a:spcPct val="0"/>
        </a:spcBef>
        <a:spcAft>
          <a:spcPct val="0"/>
        </a:spcAft>
        <a:defRPr sz="2400" b="1">
          <a:solidFill>
            <a:schemeClr val="tx1"/>
          </a:solidFill>
          <a:latin typeface="Frutiger LT Com 45 Light" pitchFamily="34" charset="0"/>
        </a:defRPr>
      </a:lvl9pPr>
    </p:titleStyle>
    <p:bodyStyle>
      <a:lvl1pPr marL="342900" indent="-342900" algn="l" rtl="0" eaLnBrk="0" fontAlgn="base" hangingPunct="0">
        <a:spcBef>
          <a:spcPct val="0"/>
        </a:spcBef>
        <a:spcAft>
          <a:spcPct val="40000"/>
        </a:spcAft>
        <a:buClr>
          <a:schemeClr val="tx2"/>
        </a:buClr>
        <a:buFont typeface="Wingdings" pitchFamily="2" charset="2"/>
        <a:buChar char="•"/>
        <a:defRPr sz="3200">
          <a:solidFill>
            <a:schemeClr val="tx1"/>
          </a:solidFill>
          <a:latin typeface="+mn-lt"/>
          <a:ea typeface="+mn-ea"/>
          <a:cs typeface="+mn-cs"/>
        </a:defRPr>
      </a:lvl1pPr>
      <a:lvl2pPr marL="268288" indent="-266700" algn="l" rtl="0" eaLnBrk="0" fontAlgn="base" hangingPunct="0">
        <a:spcBef>
          <a:spcPct val="0"/>
        </a:spcBef>
        <a:spcAft>
          <a:spcPct val="40000"/>
        </a:spcAft>
        <a:buClr>
          <a:schemeClr val="tx2"/>
        </a:buClr>
        <a:buFont typeface="Wingdings" pitchFamily="2" charset="2"/>
        <a:buChar char="n"/>
        <a:defRPr sz="2800">
          <a:solidFill>
            <a:schemeClr val="tx1"/>
          </a:solidFill>
          <a:latin typeface="+mn-lt"/>
        </a:defRPr>
      </a:lvl2pPr>
      <a:lvl3pPr marL="531813" indent="-261938" algn="l" rtl="0" eaLnBrk="0" fontAlgn="base" hangingPunct="0">
        <a:spcBef>
          <a:spcPct val="0"/>
        </a:spcBef>
        <a:spcAft>
          <a:spcPct val="40000"/>
        </a:spcAft>
        <a:buClr>
          <a:schemeClr val="bg2"/>
        </a:buClr>
        <a:buFont typeface="Wingdings" pitchFamily="2" charset="2"/>
        <a:buChar char="n"/>
        <a:defRPr sz="2400">
          <a:solidFill>
            <a:schemeClr val="tx1"/>
          </a:solidFill>
          <a:latin typeface="+mn-lt"/>
        </a:defRPr>
      </a:lvl3pPr>
      <a:lvl4pPr marL="800100" indent="-266700" algn="l" rtl="0" eaLnBrk="0" fontAlgn="base" hangingPunct="0">
        <a:spcBef>
          <a:spcPct val="0"/>
        </a:spcBef>
        <a:spcAft>
          <a:spcPct val="40000"/>
        </a:spcAft>
        <a:buClr>
          <a:schemeClr val="bg2"/>
        </a:buClr>
        <a:buFont typeface="Wingdings" pitchFamily="2" charset="2"/>
        <a:buChar char="n"/>
        <a:defRPr sz="2000">
          <a:solidFill>
            <a:schemeClr val="tx1"/>
          </a:solidFill>
          <a:latin typeface="+mn-lt"/>
        </a:defRPr>
      </a:lvl4pPr>
      <a:lvl5pPr marL="1079500" indent="-277813" algn="l" rtl="0" eaLnBrk="0" fontAlgn="base" hangingPunct="0">
        <a:spcBef>
          <a:spcPct val="0"/>
        </a:spcBef>
        <a:spcAft>
          <a:spcPct val="40000"/>
        </a:spcAft>
        <a:buClr>
          <a:schemeClr val="bg2"/>
        </a:buClr>
        <a:buFont typeface="Wingdings" pitchFamily="2" charset="2"/>
        <a:buChar char="n"/>
        <a:defRPr sz="2000">
          <a:solidFill>
            <a:schemeClr val="tx1"/>
          </a:solidFill>
          <a:latin typeface="+mn-lt"/>
        </a:defRPr>
      </a:lvl5pPr>
      <a:lvl6pPr marL="1536700" indent="-277813"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900" indent="-277813"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100" indent="-277813"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300" indent="-277813"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emf"/><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jpeg"/><Relationship Id="rId8" Type="http://schemas.openxmlformats.org/officeDocument/2006/relationships/image" Target="../media/image53.tiff"/><Relationship Id="rId9" Type="http://schemas.openxmlformats.org/officeDocument/2006/relationships/image" Target="../media/image54.jpeg"/><Relationship Id="rId10"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30.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image" Target="../media/image71.emf"/><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4.emf"/><Relationship Id="rId6" Type="http://schemas.openxmlformats.org/officeDocument/2006/relationships/image" Target="../media/image75.png"/><Relationship Id="rId7" Type="http://schemas.openxmlformats.org/officeDocument/2006/relationships/image" Target="../media/image76.emf"/><Relationship Id="rId8" Type="http://schemas.openxmlformats.org/officeDocument/2006/relationships/image" Target="../media/image77.emf"/><Relationship Id="rId9" Type="http://schemas.openxmlformats.org/officeDocument/2006/relationships/image" Target="../media/image78.emf"/><Relationship Id="rId10" Type="http://schemas.openxmlformats.org/officeDocument/2006/relationships/image" Target="../media/image7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4.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4173538"/>
            <a:ext cx="82200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9" name="Rectangle 3"/>
          <p:cNvSpPr txBox="1">
            <a:spLocks noChangeArrowheads="1"/>
          </p:cNvSpPr>
          <p:nvPr/>
        </p:nvSpPr>
        <p:spPr bwMode="auto">
          <a:xfrm>
            <a:off x="400050" y="3510492"/>
            <a:ext cx="4818063" cy="366713"/>
          </a:xfrm>
          <a:prstGeom prst="rect">
            <a:avLst/>
          </a:prstGeom>
          <a:noFill/>
          <a:ln w="9525">
            <a:noFill/>
            <a:miter lim="800000"/>
            <a:headEnd/>
            <a:tailEnd/>
          </a:ln>
        </p:spPr>
        <p:txBody>
          <a:bodyPr lIns="0" tIns="0" rIns="0" bIns="0"/>
          <a:lstStyle/>
          <a:p>
            <a:pPr>
              <a:spcAft>
                <a:spcPct val="40000"/>
              </a:spcAft>
              <a:buClr>
                <a:schemeClr val="tx2"/>
              </a:buClr>
              <a:buFont typeface="Wingdings" pitchFamily="2" charset="2"/>
              <a:buNone/>
              <a:defRPr/>
            </a:pPr>
            <a:r>
              <a:rPr lang="de-DE" dirty="0" smtClean="0">
                <a:latin typeface="+mn-lt"/>
              </a:rPr>
              <a:t>Nikolay </a:t>
            </a:r>
            <a:r>
              <a:rPr lang="de-DE" dirty="0" err="1" smtClean="0">
                <a:latin typeface="+mn-lt"/>
              </a:rPr>
              <a:t>Tcholtchev</a:t>
            </a:r>
            <a:endParaRPr lang="de-DE" dirty="0">
              <a:latin typeface="+mj-lt"/>
            </a:endParaRPr>
          </a:p>
        </p:txBody>
      </p:sp>
      <p:sp>
        <p:nvSpPr>
          <p:cNvPr id="6148" name="Rectangle 7"/>
          <p:cNvSpPr>
            <a:spLocks noGrp="1" noChangeArrowheads="1"/>
          </p:cNvSpPr>
          <p:nvPr>
            <p:ph type="ctrTitle"/>
          </p:nvPr>
        </p:nvSpPr>
        <p:spPr>
          <a:xfrm>
            <a:off x="454025" y="476250"/>
            <a:ext cx="8207375" cy="433388"/>
          </a:xfrm>
        </p:spPr>
        <p:txBody>
          <a:bodyPr/>
          <a:lstStyle/>
          <a:p>
            <a:pPr eaLnBrk="1" hangingPunct="1"/>
            <a:r>
              <a:rPr lang="de-DE" sz="2800" smtClean="0"/>
              <a:t>Fraunhofer Zukunftsthemen</a:t>
            </a:r>
            <a:br>
              <a:rPr lang="de-DE" sz="2800" smtClean="0"/>
            </a:br>
            <a:endParaRPr lang="de-DE" sz="2800" smtClean="0"/>
          </a:p>
        </p:txBody>
      </p:sp>
      <p:sp>
        <p:nvSpPr>
          <p:cNvPr id="2" name="Rechteck 3"/>
          <p:cNvSpPr>
            <a:spLocks noChangeArrowheads="1"/>
          </p:cNvSpPr>
          <p:nvPr/>
        </p:nvSpPr>
        <p:spPr bwMode="auto">
          <a:xfrm>
            <a:off x="358775" y="944563"/>
            <a:ext cx="4757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de-DE" sz="2800"/>
              <a:t>»Märkte von Übermorgen«</a:t>
            </a:r>
            <a:endParaRPr lang="de-DE" sz="2800" b="1">
              <a:latin typeface="Frutiger LT Com 45 Light" pitchFamily="34" charset="0"/>
            </a:endParaRPr>
          </a:p>
        </p:txBody>
      </p:sp>
      <p:sp>
        <p:nvSpPr>
          <p:cNvPr id="9" name="Titel 5"/>
          <p:cNvSpPr txBox="1">
            <a:spLocks/>
          </p:cNvSpPr>
          <p:nvPr/>
        </p:nvSpPr>
        <p:spPr bwMode="auto">
          <a:xfrm>
            <a:off x="460375" y="1665288"/>
            <a:ext cx="82232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200" algn="l" rtl="0" fontAlgn="base">
              <a:spcBef>
                <a:spcPct val="0"/>
              </a:spcBef>
              <a:spcAft>
                <a:spcPct val="0"/>
              </a:spcAft>
              <a:defRPr sz="3200" b="1">
                <a:solidFill>
                  <a:schemeClr val="tx1"/>
                </a:solidFill>
                <a:latin typeface="Frutiger LT Com 45 Light" pitchFamily="34" charset="0"/>
              </a:defRPr>
            </a:lvl6pPr>
            <a:lvl7pPr marL="914400" algn="l" rtl="0" fontAlgn="base">
              <a:spcBef>
                <a:spcPct val="0"/>
              </a:spcBef>
              <a:spcAft>
                <a:spcPct val="0"/>
              </a:spcAft>
              <a:defRPr sz="3200" b="1">
                <a:solidFill>
                  <a:schemeClr val="tx1"/>
                </a:solidFill>
                <a:latin typeface="Frutiger LT Com 45 Light" pitchFamily="34" charset="0"/>
              </a:defRPr>
            </a:lvl7pPr>
            <a:lvl8pPr marL="1371600" algn="l" rtl="0" fontAlgn="base">
              <a:spcBef>
                <a:spcPct val="0"/>
              </a:spcBef>
              <a:spcAft>
                <a:spcPct val="0"/>
              </a:spcAft>
              <a:defRPr sz="3200" b="1">
                <a:solidFill>
                  <a:schemeClr val="tx1"/>
                </a:solidFill>
                <a:latin typeface="Frutiger LT Com 45 Light" pitchFamily="34" charset="0"/>
              </a:defRPr>
            </a:lvl8pPr>
            <a:lvl9pPr marL="1828800" algn="l" rtl="0" fontAlgn="base">
              <a:spcBef>
                <a:spcPct val="0"/>
              </a:spcBef>
              <a:spcAft>
                <a:spcPct val="0"/>
              </a:spcAft>
              <a:defRPr sz="3200" b="1">
                <a:solidFill>
                  <a:schemeClr val="tx1"/>
                </a:solidFill>
                <a:latin typeface="Frutiger LT Com 45 Light" pitchFamily="34" charset="0"/>
              </a:defRPr>
            </a:lvl9pPr>
          </a:lstStyle>
          <a:p>
            <a:pPr>
              <a:defRPr/>
            </a:pPr>
            <a:r>
              <a:rPr lang="de-DE" sz="2000" dirty="0" smtClean="0">
                <a:solidFill>
                  <a:schemeClr val="tx2"/>
                </a:solidFill>
              </a:rPr>
              <a:t>»Gemeinschaftlich-e-Mobilität: Fahrzeuge, Daten und Infrastruktur« </a:t>
            </a:r>
            <a:r>
              <a:rPr lang="de-DE" sz="2000" dirty="0" smtClean="0"/>
              <a:t/>
            </a:r>
            <a:br>
              <a:rPr lang="de-DE" sz="2000" dirty="0" smtClean="0"/>
            </a:br>
            <a:r>
              <a:rPr lang="de-DE" sz="2000" b="0" dirty="0" smtClean="0">
                <a:latin typeface="+mn-lt"/>
                <a:ea typeface="+mn-ea"/>
                <a:cs typeface="Arial" charset="0"/>
              </a:rPr>
              <a:t>Akronym: </a:t>
            </a:r>
            <a:r>
              <a:rPr lang="de-DE" sz="2000" b="0" dirty="0" err="1" smtClean="0">
                <a:latin typeface="+mn-lt"/>
                <a:ea typeface="+mn-ea"/>
                <a:cs typeface="Arial" charset="0"/>
              </a:rPr>
              <a:t>GeMo</a:t>
            </a:r>
            <a:endParaRPr lang="de-DE" sz="2400" dirty="0" smtClean="0">
              <a:latin typeface="Calibri" pitchFamily="34" charset="0"/>
              <a:ea typeface="+mn-ea"/>
              <a:cs typeface="Arial" charset="0"/>
            </a:endParaRPr>
          </a:p>
        </p:txBody>
      </p:sp>
      <p:pic>
        <p:nvPicPr>
          <p:cNvPr id="6151" name="Picture 2" descr="http://www.gemo.fraunhofer.de/de/jcr%3acontent/stage/image.img.png/1345796239073.png"/>
          <p:cNvPicPr>
            <a:picLocks noChangeAspect="1" noChangeArrowheads="1"/>
          </p:cNvPicPr>
          <p:nvPr/>
        </p:nvPicPr>
        <p:blipFill>
          <a:blip r:embed="rId3" cstate="print">
            <a:extLst>
              <a:ext uri="{28A0092B-C50C-407E-A947-70E740481C1C}">
                <a14:useLocalDpi xmlns:a14="http://schemas.microsoft.com/office/drawing/2010/main" val="0"/>
              </a:ext>
            </a:extLst>
          </a:blip>
          <a:srcRect l="2992" t="11745" b="24519"/>
          <a:stretch>
            <a:fillRect/>
          </a:stretch>
        </p:blipFill>
        <p:spPr bwMode="auto">
          <a:xfrm>
            <a:off x="6221413" y="2813050"/>
            <a:ext cx="2549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7"/>
          <p:cNvSpPr/>
          <p:nvPr/>
        </p:nvSpPr>
        <p:spPr>
          <a:xfrm>
            <a:off x="8702675" y="0"/>
            <a:ext cx="441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45851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bgerundetes Rechteck 42"/>
          <p:cNvSpPr/>
          <p:nvPr/>
        </p:nvSpPr>
        <p:spPr>
          <a:xfrm>
            <a:off x="323528" y="1268760"/>
            <a:ext cx="2042160" cy="2004060"/>
          </a:xfrm>
          <a:prstGeom prst="roundRect">
            <a:avLst>
              <a:gd name="adj" fmla="val 4762"/>
            </a:avLst>
          </a:prstGeom>
          <a:solidFill>
            <a:srgbClr val="A8E8DA"/>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ysClr val="window" lastClr="FFFFFF"/>
              </a:solidFill>
              <a:effectLst/>
              <a:uLnTx/>
              <a:uFillTx/>
              <a:latin typeface="Tahoma"/>
              <a:ea typeface="+mn-ea"/>
              <a:cs typeface="+mn-cs"/>
            </a:endParaRPr>
          </a:p>
        </p:txBody>
      </p:sp>
      <p:sp>
        <p:nvSpPr>
          <p:cNvPr id="45" name="Zierrahmen 44"/>
          <p:cNvSpPr/>
          <p:nvPr/>
        </p:nvSpPr>
        <p:spPr>
          <a:xfrm rot="20259840">
            <a:off x="1618535" y="2933828"/>
            <a:ext cx="914400" cy="343877"/>
          </a:xfrm>
          <a:prstGeom prst="plaque">
            <a:avLst/>
          </a:prstGeom>
          <a:solidFill>
            <a:schemeClr val="bg1"/>
          </a:solidFill>
          <a:ln w="6350" cap="flat" cmpd="sng" algn="ctr">
            <a:solidFill>
              <a:schemeClr val="accent4"/>
            </a:solid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1" i="0" u="none" strike="noStrike" kern="0" cap="none" spc="0" normalizeH="0" baseline="0" noProof="0" dirty="0" smtClean="0">
                <a:ln>
                  <a:noFill/>
                </a:ln>
                <a:solidFill>
                  <a:schemeClr val="accent4"/>
                </a:solidFill>
                <a:effectLst/>
                <a:uLnTx/>
                <a:uFillTx/>
                <a:latin typeface="Calibri" pitchFamily="34" charset="0"/>
                <a:ea typeface="+mn-ea"/>
                <a:cs typeface="Calibri" pitchFamily="34" charset="0"/>
              </a:rPr>
              <a:t>SOLD!</a:t>
            </a:r>
            <a:endParaRPr kumimoji="0" lang="de-DE" sz="1800" b="1" i="0" u="none" strike="noStrike" kern="0" cap="none" spc="0" normalizeH="0" baseline="0" noProof="0" dirty="0">
              <a:ln>
                <a:noFill/>
              </a:ln>
              <a:solidFill>
                <a:schemeClr val="accent4"/>
              </a:solidFill>
              <a:effectLst/>
              <a:uLnTx/>
              <a:uFillTx/>
              <a:latin typeface="Calibri" pitchFamily="34" charset="0"/>
              <a:ea typeface="+mn-ea"/>
              <a:cs typeface="Calibri" pitchFamily="34" charset="0"/>
            </a:endParaRPr>
          </a:p>
        </p:txBody>
      </p:sp>
      <p:sp>
        <p:nvSpPr>
          <p:cNvPr id="31" name="Abgerundetes Rechteck 30"/>
          <p:cNvSpPr/>
          <p:nvPr/>
        </p:nvSpPr>
        <p:spPr>
          <a:xfrm>
            <a:off x="365760" y="3520440"/>
            <a:ext cx="2042160" cy="2004060"/>
          </a:xfrm>
          <a:prstGeom prst="roundRect">
            <a:avLst>
              <a:gd name="adj" fmla="val 4762"/>
            </a:avLst>
          </a:prstGeom>
          <a:solidFill>
            <a:srgbClr val="A8E8DA"/>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ysClr val="window" lastClr="FFFFFF"/>
              </a:solidFill>
              <a:effectLst/>
              <a:uLnTx/>
              <a:uFillTx/>
              <a:latin typeface="Tahoma"/>
              <a:ea typeface="+mn-ea"/>
              <a:cs typeface="+mn-cs"/>
            </a:endParaRPr>
          </a:p>
        </p:txBody>
      </p:sp>
      <p:sp>
        <p:nvSpPr>
          <p:cNvPr id="29" name="Abgerundetes Rechteck 28"/>
          <p:cNvSpPr/>
          <p:nvPr/>
        </p:nvSpPr>
        <p:spPr>
          <a:xfrm>
            <a:off x="6987540" y="1412776"/>
            <a:ext cx="1790700" cy="1863824"/>
          </a:xfrm>
          <a:prstGeom prst="roundRect">
            <a:avLst>
              <a:gd name="adj" fmla="val 4762"/>
            </a:avLst>
          </a:prstGeom>
          <a:solidFill>
            <a:srgbClr val="A8E8DA"/>
          </a:solidFill>
          <a:ln w="6350" cap="flat" cmpd="sng" algn="ctr">
            <a:solidFill>
              <a:srgbClr val="17A57D"/>
            </a:solidFill>
            <a:prstDash val="solid"/>
            <a:round/>
            <a:headEnd type="none" w="med" len="med"/>
            <a:tailEnd type="none" w="med" len="med"/>
          </a:ln>
          <a:effectLst>
            <a:outerShdw blurRad="190500" dist="25400" dir="2700000">
              <a:srgbClr val="000000">
                <a:alpha val="43000"/>
              </a:srgb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ysClr val="window" lastClr="FFFFFF"/>
              </a:solidFill>
              <a:effectLst/>
              <a:uLnTx/>
              <a:uFillTx/>
              <a:latin typeface="Tahoma"/>
              <a:ea typeface="+mn-ea"/>
              <a:cs typeface="+mn-cs"/>
            </a:endParaRPr>
          </a:p>
        </p:txBody>
      </p:sp>
      <p:sp>
        <p:nvSpPr>
          <p:cNvPr id="12" name="Textfeld 11"/>
          <p:cNvSpPr txBox="1"/>
          <p:nvPr/>
        </p:nvSpPr>
        <p:spPr>
          <a:xfrm>
            <a:off x="4928260" y="5426529"/>
            <a:ext cx="3874291" cy="914400"/>
          </a:xfrm>
          <a:prstGeom prst="rect">
            <a:avLst/>
          </a:prstGeom>
        </p:spPr>
        <p:txBody>
          <a:bodyPr vert="horz" wrap="none" lIns="0" tIns="0" rIns="91440" bIns="0" rtlCol="0" anchor="t" anchorCtr="0">
            <a:noAutofit/>
          </a:bodyPr>
          <a:lstStyle/>
          <a:p>
            <a:pPr marL="0" marR="0" indent="0" algn="l" defTabSz="457200" rtl="0" eaLnBrk="1" fontAlgn="auto" latinLnBrk="0" hangingPunct="1">
              <a:lnSpc>
                <a:spcPct val="100000"/>
              </a:lnSpc>
              <a:spcBef>
                <a:spcPct val="0"/>
              </a:spcBef>
              <a:spcAft>
                <a:spcPts val="0"/>
              </a:spcAft>
              <a:buClrTx/>
              <a:buSzTx/>
              <a:buFontTx/>
              <a:buNone/>
              <a:tabLst/>
            </a:pPr>
            <a:endParaRPr lang="de-DE" sz="1200" spc="-20" dirty="0" smtClean="0">
              <a:solidFill>
                <a:srgbClr val="606060"/>
              </a:solidFill>
              <a:latin typeface="Calibri" pitchFamily="34" charset="0"/>
              <a:cs typeface="Calibri" pitchFamily="34" charset="0"/>
            </a:endParaRPr>
          </a:p>
        </p:txBody>
      </p:sp>
      <p:sp>
        <p:nvSpPr>
          <p:cNvPr id="25" name="Rechteck 24"/>
          <p:cNvSpPr/>
          <p:nvPr/>
        </p:nvSpPr>
        <p:spPr>
          <a:xfrm>
            <a:off x="561975" y="1578052"/>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2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pic>
        <p:nvPicPr>
          <p:cNvPr id="6" name="Bild 7" descr="ikv++tech_logo.eps"/>
          <p:cNvPicPr>
            <a:picLocks noChangeAspect="1"/>
          </p:cNvPicPr>
          <p:nvPr/>
        </p:nvPicPr>
        <p:blipFill>
          <a:blip r:embed="rId2" cstate="screen"/>
          <a:stretch>
            <a:fillRect/>
          </a:stretch>
        </p:blipFill>
        <p:spPr>
          <a:xfrm>
            <a:off x="682610" y="1702488"/>
            <a:ext cx="1357495" cy="586763"/>
          </a:xfrm>
          <a:prstGeom prst="rect">
            <a:avLst/>
          </a:prstGeom>
        </p:spPr>
      </p:pic>
      <p:sp>
        <p:nvSpPr>
          <p:cNvPr id="15" name="Textplatzhalter 6"/>
          <p:cNvSpPr txBox="1">
            <a:spLocks/>
          </p:cNvSpPr>
          <p:nvPr/>
        </p:nvSpPr>
        <p:spPr bwMode="auto">
          <a:xfrm>
            <a:off x="557876" y="2537417"/>
            <a:ext cx="1502700" cy="4122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500"/>
              </a:spcAft>
              <a:buClr>
                <a:srgbClr val="009069"/>
              </a:buClr>
              <a:buSzTx/>
              <a:buFont typeface="Wingdings" pitchFamily="-65" charset="2"/>
              <a:buNone/>
              <a:tabLst/>
              <a:defRPr/>
            </a:pPr>
            <a:r>
              <a:rPr kumimoji="0" lang="de-DE" sz="1200" b="0" i="0" u="none" strike="noStrike" kern="0" cap="none" spc="0" normalizeH="0" baseline="0" noProof="0" dirty="0" smtClean="0">
                <a:ln>
                  <a:noFill/>
                </a:ln>
                <a:solidFill>
                  <a:srgbClr val="333333"/>
                </a:solidFill>
                <a:effectLst/>
                <a:uLnTx/>
                <a:uFillTx/>
                <a:latin typeface="Calibri" pitchFamily="34" charset="0"/>
                <a:ea typeface="ＭＳ Ｐゴシック" pitchFamily="-65" charset="-128"/>
                <a:cs typeface="Calibri" pitchFamily="34" charset="0"/>
              </a:rPr>
              <a:t>IKV++ Technologies AG</a:t>
            </a:r>
            <a:br>
              <a:rPr kumimoji="0" lang="de-DE" sz="1200" b="0" i="0" u="none" strike="noStrike" kern="0" cap="none" spc="0" normalizeH="0" baseline="0" noProof="0" dirty="0" smtClean="0">
                <a:ln>
                  <a:noFill/>
                </a:ln>
                <a:solidFill>
                  <a:srgbClr val="333333"/>
                </a:solidFill>
                <a:effectLst/>
                <a:uLnTx/>
                <a:uFillTx/>
                <a:latin typeface="Calibri" pitchFamily="34" charset="0"/>
                <a:ea typeface="ＭＳ Ｐゴシック" pitchFamily="-65" charset="-128"/>
                <a:cs typeface="Calibri" pitchFamily="34" charset="0"/>
              </a:rPr>
            </a:br>
            <a:r>
              <a:rPr kumimoji="0" lang="de-DE" sz="1200" b="0" i="0" u="none" strike="noStrike" kern="0" cap="none" spc="0" normalizeH="0" baseline="0" noProof="0" dirty="0" smtClean="0">
                <a:ln>
                  <a:noFill/>
                </a:ln>
                <a:solidFill>
                  <a:srgbClr val="333333"/>
                </a:solidFill>
                <a:effectLst/>
                <a:uLnTx/>
                <a:uFillTx/>
                <a:latin typeface="Calibri" pitchFamily="34" charset="0"/>
                <a:ea typeface="ＭＳ Ｐゴシック" pitchFamily="-65" charset="-128"/>
                <a:cs typeface="Calibri" pitchFamily="34" charset="0"/>
              </a:rPr>
              <a:t/>
            </a:r>
            <a:br>
              <a:rPr kumimoji="0" lang="de-DE" sz="1200" b="0" i="0" u="none" strike="noStrike" kern="0" cap="none" spc="0" normalizeH="0" baseline="0" noProof="0" dirty="0" smtClean="0">
                <a:ln>
                  <a:noFill/>
                </a:ln>
                <a:solidFill>
                  <a:srgbClr val="333333"/>
                </a:solidFill>
                <a:effectLst/>
                <a:uLnTx/>
                <a:uFillTx/>
                <a:latin typeface="Calibri" pitchFamily="34" charset="0"/>
                <a:ea typeface="ＭＳ Ｐゴシック" pitchFamily="-65" charset="-128"/>
                <a:cs typeface="Calibri" pitchFamily="34" charset="0"/>
              </a:rPr>
            </a:br>
            <a:r>
              <a:rPr kumimoji="0" lang="de-DE" sz="1200" b="0" i="0" u="none" strike="noStrike" kern="0" cap="none" spc="0" normalizeH="0" baseline="0" noProof="0" dirty="0" smtClean="0">
                <a:ln>
                  <a:noFill/>
                </a:ln>
                <a:solidFill>
                  <a:srgbClr val="1B9C7D"/>
                </a:solidFill>
                <a:effectLst/>
                <a:uLnTx/>
                <a:uFillTx/>
                <a:latin typeface="Calibri" pitchFamily="34" charset="0"/>
                <a:ea typeface="ＭＳ Ｐゴシック" pitchFamily="-65" charset="-128"/>
                <a:cs typeface="Calibri" pitchFamily="34" charset="0"/>
              </a:rPr>
              <a:t>www.ikv.de</a:t>
            </a:r>
            <a:endParaRPr kumimoji="0" lang="de-DE" sz="1200" b="0" i="0" u="none" strike="noStrike" kern="0" cap="none" spc="0" normalizeH="0" baseline="0" noProof="0" dirty="0">
              <a:ln>
                <a:noFill/>
              </a:ln>
              <a:solidFill>
                <a:srgbClr val="1B9C7D"/>
              </a:solidFill>
              <a:effectLst/>
              <a:uLnTx/>
              <a:uFillTx/>
              <a:latin typeface="Calibri" pitchFamily="34" charset="0"/>
              <a:ea typeface="ＭＳ Ｐゴシック" pitchFamily="-65" charset="-128"/>
              <a:cs typeface="Calibri" pitchFamily="34" charset="0"/>
            </a:endParaRPr>
          </a:p>
        </p:txBody>
      </p:sp>
      <p:sp>
        <p:nvSpPr>
          <p:cNvPr id="28" name="Rechteck 27"/>
          <p:cNvSpPr/>
          <p:nvPr/>
        </p:nvSpPr>
        <p:spPr>
          <a:xfrm>
            <a:off x="7095201" y="1578052"/>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algn="ctr" defTabSz="914400"/>
            <a:endParaRPr lang="en-GB" sz="1200" kern="0">
              <a:solidFill>
                <a:sysClr val="window" lastClr="FFFFFF"/>
              </a:solidFill>
              <a:latin typeface="Calibri" pitchFamily="34" charset="0"/>
              <a:cs typeface="Calibri" pitchFamily="34" charset="0"/>
            </a:endParaRPr>
          </a:p>
        </p:txBody>
      </p:sp>
      <p:pic>
        <p:nvPicPr>
          <p:cNvPr id="11" name="Bild 12" descr="iptel.png"/>
          <p:cNvPicPr>
            <a:picLocks noChangeAspect="1"/>
          </p:cNvPicPr>
          <p:nvPr/>
        </p:nvPicPr>
        <p:blipFill>
          <a:blip r:embed="rId3" cstate="screen">
            <a:clrChange>
              <a:clrFrom>
                <a:srgbClr val="FFFFFF"/>
              </a:clrFrom>
              <a:clrTo>
                <a:srgbClr val="FFFFFF">
                  <a:alpha val="0"/>
                </a:srgbClr>
              </a:clrTo>
            </a:clrChange>
          </a:blip>
          <a:stretch>
            <a:fillRect/>
          </a:stretch>
        </p:blipFill>
        <p:spPr>
          <a:xfrm>
            <a:off x="7375075" y="1889527"/>
            <a:ext cx="1055077" cy="314325"/>
          </a:xfrm>
          <a:prstGeom prst="rect">
            <a:avLst/>
          </a:prstGeom>
        </p:spPr>
      </p:pic>
      <p:sp>
        <p:nvSpPr>
          <p:cNvPr id="18" name="Textplatzhalter 6"/>
          <p:cNvSpPr txBox="1">
            <a:spLocks/>
          </p:cNvSpPr>
          <p:nvPr/>
        </p:nvSpPr>
        <p:spPr bwMode="auto">
          <a:xfrm>
            <a:off x="7095201" y="2537417"/>
            <a:ext cx="1947200" cy="5392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500"/>
              </a:spcAft>
              <a:buClr>
                <a:srgbClr val="009069"/>
              </a:buClr>
              <a:defRPr/>
            </a:pPr>
            <a:r>
              <a:rPr lang="de-DE" sz="1200" kern="0" dirty="0" smtClean="0">
                <a:solidFill>
                  <a:srgbClr val="333333"/>
                </a:solidFill>
                <a:latin typeface="Calibri" pitchFamily="34" charset="0"/>
                <a:ea typeface="ＭＳ Ｐゴシック" pitchFamily="-65" charset="-128"/>
                <a:cs typeface="Calibri" pitchFamily="34" charset="0"/>
              </a:rPr>
              <a:t>Iptel.org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333333"/>
                </a:solidFill>
                <a:latin typeface="Calibri" pitchFamily="34" charset="0"/>
                <a:ea typeface="ＭＳ Ｐゴシック" pitchFamily="-65" charset="-128"/>
                <a:cs typeface="Calibri" pitchFamily="34" charset="0"/>
              </a:rPr>
              <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www.iptel.org</a:t>
            </a:r>
          </a:p>
        </p:txBody>
      </p:sp>
      <p:sp>
        <p:nvSpPr>
          <p:cNvPr id="30" name="Rechteck 29"/>
          <p:cNvSpPr/>
          <p:nvPr/>
        </p:nvSpPr>
        <p:spPr>
          <a:xfrm>
            <a:off x="557876" y="3682171"/>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marR="0" indent="0" algn="ctr" defTabSz="914400" fontAlgn="auto">
              <a:lnSpc>
                <a:spcPct val="100000"/>
              </a:lnSpc>
              <a:spcBef>
                <a:spcPts val="0"/>
              </a:spcBef>
              <a:spcAft>
                <a:spcPts val="0"/>
              </a:spcAft>
              <a:buClrTx/>
              <a:buSzTx/>
              <a:buFontTx/>
              <a:buNone/>
              <a:tabLst/>
            </a:pPr>
            <a:endParaRPr lang="en-GB" sz="1200" kern="0">
              <a:solidFill>
                <a:sysClr val="window" lastClr="FFFFFF"/>
              </a:solidFill>
              <a:latin typeface="Calibri" pitchFamily="34" charset="0"/>
              <a:cs typeface="Calibri" pitchFamily="34" charset="0"/>
            </a:endParaRPr>
          </a:p>
        </p:txBody>
      </p:sp>
      <p:pic>
        <p:nvPicPr>
          <p:cNvPr id="10" name="Bild 11" descr="Bild 1.png"/>
          <p:cNvPicPr>
            <a:picLocks noChangeAspect="1"/>
          </p:cNvPicPr>
          <p:nvPr/>
        </p:nvPicPr>
        <p:blipFill>
          <a:blip r:embed="rId4" cstate="screen"/>
          <a:srcRect/>
          <a:stretch>
            <a:fillRect/>
          </a:stretch>
        </p:blipFill>
        <p:spPr>
          <a:xfrm>
            <a:off x="739079" y="3893069"/>
            <a:ext cx="1279297" cy="386002"/>
          </a:xfrm>
          <a:prstGeom prst="rect">
            <a:avLst/>
          </a:prstGeom>
        </p:spPr>
      </p:pic>
      <p:sp>
        <p:nvSpPr>
          <p:cNvPr id="19" name="Textplatzhalter 6"/>
          <p:cNvSpPr txBox="1">
            <a:spLocks/>
          </p:cNvSpPr>
          <p:nvPr/>
        </p:nvSpPr>
        <p:spPr bwMode="auto">
          <a:xfrm>
            <a:off x="557876" y="4666936"/>
            <a:ext cx="2017049" cy="8186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500"/>
              </a:spcAft>
              <a:buClr>
                <a:srgbClr val="009069"/>
              </a:buClr>
              <a:defRPr/>
            </a:pPr>
            <a:r>
              <a:rPr lang="de-DE" sz="1200" kern="0" dirty="0" err="1" smtClean="0">
                <a:solidFill>
                  <a:srgbClr val="333333"/>
                </a:solidFill>
                <a:latin typeface="Calibri" pitchFamily="34" charset="0"/>
                <a:ea typeface="ＭＳ Ｐゴシック" pitchFamily="-65" charset="-128"/>
                <a:cs typeface="Calibri" pitchFamily="34" charset="0"/>
              </a:rPr>
              <a:t>TwonkyVision</a:t>
            </a:r>
            <a:r>
              <a:rPr lang="de-DE" sz="1200" kern="0" dirty="0" smtClean="0">
                <a:solidFill>
                  <a:srgbClr val="333333"/>
                </a:solidFill>
                <a:latin typeface="Calibri" pitchFamily="34" charset="0"/>
                <a:ea typeface="ＭＳ Ｐゴシック" pitchFamily="-65" charset="-128"/>
                <a:cs typeface="Calibri" pitchFamily="34" charset="0"/>
              </a:rPr>
              <a:t> GmbH/ </a:t>
            </a:r>
            <a:r>
              <a:rPr lang="de-DE" sz="1200" kern="0" dirty="0" err="1" smtClean="0">
                <a:solidFill>
                  <a:srgbClr val="333333"/>
                </a:solidFill>
                <a:latin typeface="Calibri" pitchFamily="34" charset="0"/>
                <a:ea typeface="ＭＳ Ｐゴシック" pitchFamily="-65" charset="-128"/>
                <a:cs typeface="Calibri" pitchFamily="34" charset="0"/>
              </a:rPr>
              <a:t>PacketVideo</a:t>
            </a:r>
            <a:r>
              <a:rPr lang="de-DE" sz="1200" kern="0" dirty="0" smtClean="0">
                <a:solidFill>
                  <a:srgbClr val="333333"/>
                </a:solidFill>
                <a:latin typeface="Calibri" pitchFamily="34" charset="0"/>
                <a:ea typeface="ＭＳ Ｐゴシック" pitchFamily="-65" charset="-128"/>
                <a:cs typeface="Calibri" pitchFamily="34" charset="0"/>
              </a:rPr>
              <a:t> Germany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www.twonkyvision.de</a:t>
            </a:r>
            <a:br>
              <a:rPr lang="de-DE" sz="1200" kern="0" dirty="0" smtClean="0">
                <a:solidFill>
                  <a:srgbClr val="1B9C7D"/>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www.pv.com</a:t>
            </a:r>
          </a:p>
        </p:txBody>
      </p:sp>
      <p:sp>
        <p:nvSpPr>
          <p:cNvPr id="36" name="Rechteck 35"/>
          <p:cNvSpPr/>
          <p:nvPr/>
        </p:nvSpPr>
        <p:spPr>
          <a:xfrm>
            <a:off x="2784917" y="1578052"/>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algn="ctr" defTabSz="914400"/>
            <a:endParaRPr lang="en-GB" sz="1200" kern="0">
              <a:solidFill>
                <a:sysClr val="window" lastClr="FFFFFF"/>
              </a:solidFill>
              <a:latin typeface="Calibri" pitchFamily="34" charset="0"/>
              <a:cs typeface="Calibri" pitchFamily="34" charset="0"/>
            </a:endParaRPr>
          </a:p>
        </p:txBody>
      </p:sp>
      <p:pic>
        <p:nvPicPr>
          <p:cNvPr id="23" name="Bild 22" descr="RGB_72dpi_office"/>
          <p:cNvPicPr>
            <a:picLocks noChangeAspect="1"/>
          </p:cNvPicPr>
          <p:nvPr/>
        </p:nvPicPr>
        <p:blipFill>
          <a:blip r:embed="rId5" cstate="screen"/>
          <a:srcRect/>
          <a:stretch>
            <a:fillRect/>
          </a:stretch>
        </p:blipFill>
        <p:spPr>
          <a:xfrm>
            <a:off x="2994467" y="1653186"/>
            <a:ext cx="1137731" cy="540816"/>
          </a:xfrm>
          <a:prstGeom prst="rect">
            <a:avLst/>
          </a:prstGeom>
        </p:spPr>
      </p:pic>
      <p:sp>
        <p:nvSpPr>
          <p:cNvPr id="42" name="Textplatzhalter 6"/>
          <p:cNvSpPr txBox="1">
            <a:spLocks/>
          </p:cNvSpPr>
          <p:nvPr/>
        </p:nvSpPr>
        <p:spPr bwMode="auto">
          <a:xfrm>
            <a:off x="2784917" y="2562817"/>
            <a:ext cx="1947200" cy="4757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0"/>
              </a:spcAft>
              <a:buClr>
                <a:srgbClr val="009069"/>
              </a:buClr>
              <a:defRPr/>
            </a:pPr>
            <a:r>
              <a:rPr lang="de-DE" sz="1200" kern="0" dirty="0" err="1" smtClean="0">
                <a:solidFill>
                  <a:srgbClr val="333333"/>
                </a:solidFill>
                <a:latin typeface="Calibri" pitchFamily="34" charset="0"/>
                <a:ea typeface="ＭＳ Ｐゴシック" pitchFamily="-65" charset="-128"/>
                <a:cs typeface="Calibri" pitchFamily="34" charset="0"/>
              </a:rPr>
              <a:t>eGov</a:t>
            </a:r>
            <a:r>
              <a:rPr lang="de-DE" sz="1200" kern="0" dirty="0" smtClean="0">
                <a:solidFill>
                  <a:srgbClr val="333333"/>
                </a:solidFill>
                <a:latin typeface="Calibri" pitchFamily="34" charset="0"/>
                <a:ea typeface="ＭＳ Ｐゴシック" pitchFamily="-65" charset="-128"/>
                <a:cs typeface="Calibri" pitchFamily="34" charset="0"/>
              </a:rPr>
              <a:t> Consulting and </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333333"/>
                </a:solidFill>
                <a:latin typeface="Calibri" pitchFamily="34" charset="0"/>
                <a:ea typeface="ＭＳ Ｐゴシック" pitchFamily="-65" charset="-128"/>
                <a:cs typeface="Calibri" pitchFamily="34" charset="0"/>
              </a:rPr>
              <a:t>Development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www.egovcd.com</a:t>
            </a:r>
          </a:p>
        </p:txBody>
      </p:sp>
      <p:sp>
        <p:nvSpPr>
          <p:cNvPr id="37" name="Rechteck 36"/>
          <p:cNvSpPr/>
          <p:nvPr/>
        </p:nvSpPr>
        <p:spPr>
          <a:xfrm>
            <a:off x="2784917" y="3682171"/>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marR="0" indent="0" algn="ctr" defTabSz="914400" fontAlgn="auto">
              <a:lnSpc>
                <a:spcPct val="100000"/>
              </a:lnSpc>
              <a:spcBef>
                <a:spcPts val="0"/>
              </a:spcBef>
              <a:spcAft>
                <a:spcPts val="0"/>
              </a:spcAft>
              <a:buClrTx/>
              <a:buSzTx/>
              <a:buFontTx/>
              <a:buNone/>
              <a:tabLst/>
            </a:pPr>
            <a:endParaRPr lang="en-GB" sz="1200" kern="0">
              <a:solidFill>
                <a:sysClr val="window" lastClr="FFFFFF"/>
              </a:solidFill>
              <a:latin typeface="Calibri" pitchFamily="34" charset="0"/>
              <a:cs typeface="Calibri" pitchFamily="34" charset="0"/>
            </a:endParaRPr>
          </a:p>
        </p:txBody>
      </p:sp>
      <p:pic>
        <p:nvPicPr>
          <p:cNvPr id="38" name="Bild 5" descr="MatchTechnologies-logo_4c.ai"/>
          <p:cNvPicPr>
            <a:picLocks noChangeAspect="1"/>
          </p:cNvPicPr>
          <p:nvPr/>
        </p:nvPicPr>
        <p:blipFill>
          <a:blip r:embed="rId6" cstate="screen"/>
          <a:srcRect/>
          <a:stretch>
            <a:fillRect/>
          </a:stretch>
        </p:blipFill>
        <p:spPr>
          <a:xfrm>
            <a:off x="2933581" y="3796470"/>
            <a:ext cx="1342821" cy="561425"/>
          </a:xfrm>
          <a:prstGeom prst="rect">
            <a:avLst/>
          </a:prstGeom>
        </p:spPr>
      </p:pic>
      <p:sp>
        <p:nvSpPr>
          <p:cNvPr id="39" name="Textplatzhalter 6"/>
          <p:cNvSpPr txBox="1">
            <a:spLocks/>
          </p:cNvSpPr>
          <p:nvPr/>
        </p:nvSpPr>
        <p:spPr bwMode="auto">
          <a:xfrm>
            <a:off x="2784917" y="4666936"/>
            <a:ext cx="1947200" cy="4757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500"/>
              </a:spcAft>
              <a:buClr>
                <a:srgbClr val="009069"/>
              </a:buClr>
              <a:defRPr/>
            </a:pPr>
            <a:r>
              <a:rPr lang="de-DE" sz="1200" kern="0" dirty="0" smtClean="0">
                <a:solidFill>
                  <a:srgbClr val="333333"/>
                </a:solidFill>
                <a:latin typeface="Calibri" pitchFamily="34" charset="0"/>
                <a:ea typeface="ＭＳ Ｐゴシック" pitchFamily="-65" charset="-128"/>
                <a:cs typeface="Calibri" pitchFamily="34" charset="0"/>
              </a:rPr>
              <a:t>Match Technologies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333333"/>
                </a:solidFill>
                <a:latin typeface="Calibri" pitchFamily="34" charset="0"/>
                <a:ea typeface="ＭＳ Ｐゴシック" pitchFamily="-65" charset="-128"/>
                <a:cs typeface="Calibri" pitchFamily="34" charset="0"/>
              </a:rPr>
              <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www.maTch-technologies.com</a:t>
            </a:r>
          </a:p>
        </p:txBody>
      </p:sp>
      <p:sp>
        <p:nvSpPr>
          <p:cNvPr id="17" name="Textplatzhalter 6"/>
          <p:cNvSpPr txBox="1">
            <a:spLocks/>
          </p:cNvSpPr>
          <p:nvPr/>
        </p:nvSpPr>
        <p:spPr bwMode="auto">
          <a:xfrm>
            <a:off x="4970684" y="2537417"/>
            <a:ext cx="1947200" cy="5392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500"/>
              </a:spcAft>
              <a:buClr>
                <a:srgbClr val="009069"/>
              </a:buClr>
              <a:defRPr/>
            </a:pPr>
            <a:r>
              <a:rPr lang="de-DE" sz="1200" kern="0" dirty="0" err="1" smtClean="0">
                <a:solidFill>
                  <a:srgbClr val="333333"/>
                </a:solidFill>
                <a:latin typeface="Calibri" pitchFamily="34" charset="0"/>
                <a:ea typeface="ＭＳ Ｐゴシック" pitchFamily="-65" charset="-128"/>
                <a:cs typeface="Calibri" pitchFamily="34" charset="0"/>
              </a:rPr>
              <a:t>Testing</a:t>
            </a:r>
            <a:r>
              <a:rPr lang="de-DE" sz="1200" kern="0" dirty="0" smtClean="0">
                <a:solidFill>
                  <a:srgbClr val="333333"/>
                </a:solidFill>
                <a:latin typeface="Calibri" pitchFamily="34" charset="0"/>
                <a:ea typeface="ＭＳ Ｐゴシック" pitchFamily="-65" charset="-128"/>
                <a:cs typeface="Calibri" pitchFamily="34" charset="0"/>
              </a:rPr>
              <a:t> Technologies IST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333333"/>
                </a:solidFill>
                <a:latin typeface="Calibri" pitchFamily="34" charset="0"/>
                <a:ea typeface="ＭＳ Ｐゴシック" pitchFamily="-65" charset="-128"/>
                <a:cs typeface="Calibri" pitchFamily="34" charset="0"/>
              </a:rPr>
              <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www.testingtech.de</a:t>
            </a:r>
          </a:p>
        </p:txBody>
      </p:sp>
      <p:sp>
        <p:nvSpPr>
          <p:cNvPr id="27" name="Rechteck 26"/>
          <p:cNvSpPr/>
          <p:nvPr/>
        </p:nvSpPr>
        <p:spPr>
          <a:xfrm>
            <a:off x="4970684" y="1578052"/>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marR="0" indent="0" algn="ctr" defTabSz="914400" fontAlgn="auto">
              <a:lnSpc>
                <a:spcPct val="100000"/>
              </a:lnSpc>
              <a:spcBef>
                <a:spcPts val="0"/>
              </a:spcBef>
              <a:spcAft>
                <a:spcPts val="0"/>
              </a:spcAft>
              <a:buClrTx/>
              <a:buSzTx/>
              <a:buFontTx/>
              <a:buNone/>
              <a:tabLst/>
            </a:pPr>
            <a:endParaRPr lang="en-GB" sz="1200" kern="0">
              <a:solidFill>
                <a:sysClr val="window" lastClr="FFFFFF"/>
              </a:solidFill>
              <a:latin typeface="Calibri" pitchFamily="34" charset="0"/>
              <a:cs typeface="Calibri" pitchFamily="34" charset="0"/>
            </a:endParaRPr>
          </a:p>
        </p:txBody>
      </p:sp>
      <p:pic>
        <p:nvPicPr>
          <p:cNvPr id="7" name="Bild 8" descr="testing technologies_logo_4c.ai"/>
          <p:cNvPicPr>
            <a:picLocks noChangeAspect="1"/>
          </p:cNvPicPr>
          <p:nvPr/>
        </p:nvPicPr>
        <p:blipFill>
          <a:blip r:embed="rId7" cstate="screen"/>
          <a:srcRect/>
          <a:stretch>
            <a:fillRect/>
          </a:stretch>
        </p:blipFill>
        <p:spPr>
          <a:xfrm>
            <a:off x="5229846" y="1587016"/>
            <a:ext cx="1023537" cy="740336"/>
          </a:xfrm>
          <a:prstGeom prst="rect">
            <a:avLst/>
          </a:prstGeom>
        </p:spPr>
      </p:pic>
      <p:sp>
        <p:nvSpPr>
          <p:cNvPr id="26" name="Rechteck 25"/>
          <p:cNvSpPr/>
          <p:nvPr/>
        </p:nvSpPr>
        <p:spPr>
          <a:xfrm>
            <a:off x="4970684" y="3682171"/>
            <a:ext cx="1600200" cy="838200"/>
          </a:xfrm>
          <a:prstGeom prst="rect">
            <a:avLst/>
          </a:prstGeom>
          <a:solidFill>
            <a:schemeClr val="bg1"/>
          </a:solidFill>
          <a:ln w="3175" cap="flat" cmpd="sng" algn="ctr">
            <a:noFill/>
            <a:prstDash val="solid"/>
            <a:round/>
            <a:headEnd type="none" w="med" len="med"/>
            <a:tailEnd type="none" w="med" len="med"/>
          </a:ln>
          <a:effectLst>
            <a:outerShdw blurRad="190500" dist="38100" dir="2700000" algn="br">
              <a:srgbClr val="000000">
                <a:alpha val="30000"/>
              </a:srgbClr>
            </a:outerShdw>
          </a:effectLst>
        </p:spPr>
        <p:txBody>
          <a:bodyPr rtlCol="0" anchor="ctr"/>
          <a:lstStyle/>
          <a:p>
            <a:pPr algn="ctr" defTabSz="914400"/>
            <a:endParaRPr lang="en-GB" sz="1200" kern="0">
              <a:solidFill>
                <a:sysClr val="window" lastClr="FFFFFF"/>
              </a:solidFill>
              <a:latin typeface="Calibri" pitchFamily="34" charset="0"/>
              <a:cs typeface="Calibri" pitchFamily="34" charset="0"/>
            </a:endParaRPr>
          </a:p>
        </p:txBody>
      </p:sp>
      <p:sp>
        <p:nvSpPr>
          <p:cNvPr id="16" name="Textplatzhalter 6"/>
          <p:cNvSpPr txBox="1">
            <a:spLocks/>
          </p:cNvSpPr>
          <p:nvPr/>
        </p:nvSpPr>
        <p:spPr bwMode="auto">
          <a:xfrm>
            <a:off x="4970684" y="4641536"/>
            <a:ext cx="1346200" cy="5265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defTabSz="914400" eaLnBrk="0" fontAlgn="base" hangingPunct="0">
              <a:spcBef>
                <a:spcPct val="0"/>
              </a:spcBef>
              <a:spcAft>
                <a:spcPts val="500"/>
              </a:spcAft>
              <a:buClr>
                <a:srgbClr val="009069"/>
              </a:buClr>
              <a:defRPr/>
            </a:pPr>
            <a:r>
              <a:rPr lang="de-DE" sz="1200" kern="0" dirty="0" err="1" smtClean="0">
                <a:solidFill>
                  <a:srgbClr val="333333"/>
                </a:solidFill>
                <a:latin typeface="Calibri" pitchFamily="34" charset="0"/>
                <a:ea typeface="ＭＳ Ｐゴシック" pitchFamily="-65" charset="-128"/>
                <a:cs typeface="Calibri" pitchFamily="34" charset="0"/>
              </a:rPr>
              <a:t>BitTubes</a:t>
            </a:r>
            <a:r>
              <a:rPr lang="de-DE" sz="1200" kern="0" dirty="0" smtClean="0">
                <a:solidFill>
                  <a:srgbClr val="333333"/>
                </a:solidFill>
                <a:latin typeface="Calibri" pitchFamily="34" charset="0"/>
                <a:ea typeface="ＭＳ Ｐゴシック" pitchFamily="-65" charset="-128"/>
                <a:cs typeface="Calibri" pitchFamily="34" charset="0"/>
              </a:rPr>
              <a:t> GmbH</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333333"/>
                </a:solidFill>
                <a:latin typeface="Calibri" pitchFamily="34" charset="0"/>
                <a:ea typeface="ＭＳ Ｐゴシック" pitchFamily="-65" charset="-128"/>
                <a:cs typeface="Calibri" pitchFamily="34" charset="0"/>
              </a:rPr>
              <a:t/>
            </a:r>
            <a:br>
              <a:rPr lang="de-DE" sz="1200" kern="0" dirty="0" smtClean="0">
                <a:solidFill>
                  <a:srgbClr val="333333"/>
                </a:solidFill>
                <a:latin typeface="Calibri" pitchFamily="34" charset="0"/>
                <a:ea typeface="ＭＳ Ｐゴシック" pitchFamily="-65" charset="-128"/>
                <a:cs typeface="Calibri" pitchFamily="34" charset="0"/>
              </a:rPr>
            </a:br>
            <a:r>
              <a:rPr lang="de-DE" sz="1200" kern="0" dirty="0" smtClean="0">
                <a:solidFill>
                  <a:srgbClr val="1B9C7D"/>
                </a:solidFill>
                <a:latin typeface="Calibri" pitchFamily="34" charset="0"/>
                <a:ea typeface="ＭＳ Ｐゴシック" pitchFamily="-65" charset="-128"/>
                <a:cs typeface="Calibri" pitchFamily="34" charset="0"/>
              </a:rPr>
              <a:t>www.bittubes.com</a:t>
            </a:r>
            <a:endParaRPr kumimoji="0" lang="de-DE" sz="1200" b="0" i="0" u="none" strike="noStrike" kern="0" cap="none" spc="0" normalizeH="0" baseline="0" noProof="0" dirty="0">
              <a:ln>
                <a:noFill/>
              </a:ln>
              <a:solidFill>
                <a:srgbClr val="1B9C7D"/>
              </a:solidFill>
              <a:effectLst/>
              <a:uLnTx/>
              <a:uFillTx/>
              <a:latin typeface="Calibri" pitchFamily="34" charset="0"/>
              <a:ea typeface="ＭＳ Ｐゴシック" pitchFamily="-65" charset="-128"/>
              <a:cs typeface="Calibri" pitchFamily="34" charset="0"/>
            </a:endParaRPr>
          </a:p>
        </p:txBody>
      </p:sp>
      <p:pic>
        <p:nvPicPr>
          <p:cNvPr id="52" name="Grafik 51" descr="BitTubes Logo.PNG"/>
          <p:cNvPicPr>
            <a:picLocks noChangeAspect="1"/>
          </p:cNvPicPr>
          <p:nvPr/>
        </p:nvPicPr>
        <p:blipFill>
          <a:blip r:embed="rId8" cstate="screen"/>
          <a:stretch>
            <a:fillRect/>
          </a:stretch>
        </p:blipFill>
        <p:spPr>
          <a:xfrm>
            <a:off x="5040535" y="3931709"/>
            <a:ext cx="1428750" cy="261937"/>
          </a:xfrm>
          <a:prstGeom prst="rect">
            <a:avLst/>
          </a:prstGeom>
        </p:spPr>
      </p:pic>
      <p:sp>
        <p:nvSpPr>
          <p:cNvPr id="44" name="Titel 43"/>
          <p:cNvSpPr>
            <a:spLocks noGrp="1"/>
          </p:cNvSpPr>
          <p:nvPr>
            <p:ph type="title"/>
          </p:nvPr>
        </p:nvSpPr>
        <p:spPr/>
        <p:txBody>
          <a:bodyPr/>
          <a:lstStyle/>
          <a:p>
            <a:r>
              <a:rPr lang="de-DE" sz="2400" b="1" dirty="0" smtClean="0"/>
              <a:t>Spin-</a:t>
            </a:r>
            <a:r>
              <a:rPr lang="de-DE" sz="2400" b="1" dirty="0" err="1" smtClean="0"/>
              <a:t>offs</a:t>
            </a:r>
            <a:endParaRPr lang="de-DE" sz="2400" b="1" dirty="0"/>
          </a:p>
        </p:txBody>
      </p:sp>
      <p:sp>
        <p:nvSpPr>
          <p:cNvPr id="32" name="Zierrahmen 31"/>
          <p:cNvSpPr/>
          <p:nvPr/>
        </p:nvSpPr>
        <p:spPr>
          <a:xfrm rot="20259840">
            <a:off x="7940429" y="2899508"/>
            <a:ext cx="914400" cy="343877"/>
          </a:xfrm>
          <a:prstGeom prst="plaque">
            <a:avLst/>
          </a:prstGeom>
          <a:solidFill>
            <a:schemeClr val="bg1"/>
          </a:solidFill>
          <a:ln w="6350" cap="flat" cmpd="sng" algn="ctr">
            <a:solidFill>
              <a:schemeClr val="accent4"/>
            </a:solid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1" i="0" u="none" strike="noStrike" kern="0" cap="none" spc="0" normalizeH="0" baseline="0" noProof="0" dirty="0" smtClean="0">
                <a:ln>
                  <a:noFill/>
                </a:ln>
                <a:solidFill>
                  <a:schemeClr val="accent4"/>
                </a:solidFill>
                <a:effectLst/>
                <a:uLnTx/>
                <a:uFillTx/>
                <a:latin typeface="Calibri" pitchFamily="34" charset="0"/>
                <a:ea typeface="+mn-ea"/>
                <a:cs typeface="Calibri" pitchFamily="34" charset="0"/>
              </a:rPr>
              <a:t>SOLD!</a:t>
            </a:r>
            <a:endParaRPr kumimoji="0" lang="de-DE" sz="1800" b="1" i="0" u="none" strike="noStrike" kern="0" cap="none" spc="0" normalizeH="0" baseline="0" noProof="0" dirty="0">
              <a:ln>
                <a:noFill/>
              </a:ln>
              <a:solidFill>
                <a:schemeClr val="accent4"/>
              </a:solidFill>
              <a:effectLst/>
              <a:uLnTx/>
              <a:uFillTx/>
              <a:latin typeface="Calibri" pitchFamily="34" charset="0"/>
              <a:ea typeface="+mn-ea"/>
              <a:cs typeface="Calibri" pitchFamily="34" charset="0"/>
            </a:endParaRPr>
          </a:p>
        </p:txBody>
      </p:sp>
      <p:sp>
        <p:nvSpPr>
          <p:cNvPr id="33" name="Zierrahmen 32"/>
          <p:cNvSpPr/>
          <p:nvPr/>
        </p:nvSpPr>
        <p:spPr>
          <a:xfrm rot="20259840">
            <a:off x="1660767" y="5185508"/>
            <a:ext cx="914400" cy="343877"/>
          </a:xfrm>
          <a:prstGeom prst="plaque">
            <a:avLst/>
          </a:prstGeom>
          <a:solidFill>
            <a:schemeClr val="bg1"/>
          </a:solidFill>
          <a:ln w="6350" cap="flat" cmpd="sng" algn="ctr">
            <a:solidFill>
              <a:schemeClr val="accent4"/>
            </a:solid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1" i="0" u="none" strike="noStrike" kern="0" cap="none" spc="0" normalizeH="0" baseline="0" noProof="0" dirty="0" smtClean="0">
                <a:ln>
                  <a:noFill/>
                </a:ln>
                <a:solidFill>
                  <a:schemeClr val="accent4"/>
                </a:solidFill>
                <a:effectLst/>
                <a:uLnTx/>
                <a:uFillTx/>
                <a:latin typeface="Calibri" pitchFamily="34" charset="0"/>
                <a:ea typeface="+mn-ea"/>
                <a:cs typeface="Calibri" pitchFamily="34" charset="0"/>
              </a:rPr>
              <a:t>SOLD!</a:t>
            </a:r>
            <a:endParaRPr kumimoji="0" lang="de-DE" sz="1800" b="1" i="0" u="none" strike="noStrike" kern="0" cap="none" spc="0" normalizeH="0" baseline="0" noProof="0" dirty="0">
              <a:ln>
                <a:noFill/>
              </a:ln>
              <a:solidFill>
                <a:schemeClr val="accent4"/>
              </a:solidFill>
              <a:effectLst/>
              <a:uLnTx/>
              <a:uFillTx/>
              <a:latin typeface="Calibri" pitchFamily="34" charset="0"/>
              <a:ea typeface="+mn-ea"/>
              <a:cs typeface="Calibri" pitchFamily="34" charset="0"/>
            </a:endParaRPr>
          </a:p>
        </p:txBody>
      </p:sp>
      <p:sp>
        <p:nvSpPr>
          <p:cNvPr id="35" name="Foliennummernplatzhalter 34"/>
          <p:cNvSpPr>
            <a:spLocks noGrp="1"/>
          </p:cNvSpPr>
          <p:nvPr>
            <p:ph type="sldNum" sz="quarter" idx="4294967295"/>
          </p:nvPr>
        </p:nvSpPr>
        <p:spPr>
          <a:xfrm>
            <a:off x="0" y="6326188"/>
            <a:ext cx="9144000" cy="365125"/>
          </a:xfrm>
          <a:prstGeom prst="rect">
            <a:avLst/>
          </a:prstGeom>
        </p:spPr>
        <p:txBody>
          <a:bodyPr/>
          <a:lstStyle/>
          <a:p>
            <a:pPr>
              <a:defRPr/>
            </a:pPr>
            <a:fld id="{00D7799F-A272-423F-981B-5973FFD7C8B4}" type="slidenum">
              <a:rPr lang="de-DE" smtClean="0"/>
              <a:pPr>
                <a:defRPr/>
              </a:pPr>
              <a:t>10</a:t>
            </a:fld>
            <a:endParaRPr lang="de-DE" dirty="0"/>
          </a:p>
        </p:txBody>
      </p:sp>
    </p:spTree>
    <p:extLst>
      <p:ext uri="{BB962C8B-B14F-4D97-AF65-F5344CB8AC3E}">
        <p14:creationId xmlns:p14="http://schemas.microsoft.com/office/powerpoint/2010/main" val="39465961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Inhaltsplatzhalter 5"/>
          <p:cNvSpPr>
            <a:spLocks noGrp="1"/>
          </p:cNvSpPr>
          <p:nvPr>
            <p:ph sz="half" idx="2"/>
          </p:nvPr>
        </p:nvSpPr>
        <p:spPr>
          <a:xfrm>
            <a:off x="427038" y="1068531"/>
            <a:ext cx="4144962" cy="4913770"/>
          </a:xfrm>
        </p:spPr>
        <p:txBody>
          <a:bodyPr>
            <a:noAutofit/>
          </a:bodyPr>
          <a:lstStyle/>
          <a:p>
            <a:r>
              <a:rPr lang="en-US" sz="1100" b="1" dirty="0" smtClean="0">
                <a:solidFill>
                  <a:schemeClr val="tx2"/>
                </a:solidFill>
              </a:rPr>
              <a:t>ETSI</a:t>
            </a:r>
            <a:r>
              <a:rPr lang="en-US" sz="1100" b="1" dirty="0" smtClean="0"/>
              <a:t> </a:t>
            </a:r>
            <a:r>
              <a:rPr lang="en-US" sz="1050" b="1" dirty="0" smtClean="0">
                <a:solidFill>
                  <a:schemeClr val="tx1">
                    <a:lumMod val="50000"/>
                    <a:lumOff val="50000"/>
                  </a:schemeClr>
                </a:solidFill>
              </a:rPr>
              <a:t>European Telecommunications Standards Institute</a:t>
            </a:r>
            <a:endParaRPr lang="de-DE" sz="1050" b="1" dirty="0">
              <a:solidFill>
                <a:schemeClr val="tx1">
                  <a:lumMod val="50000"/>
                  <a:lumOff val="50000"/>
                </a:schemeClr>
              </a:solidFill>
            </a:endParaRPr>
          </a:p>
          <a:p>
            <a:pPr marL="495300" lvl="1" indent="-230188"/>
            <a:r>
              <a:rPr lang="en-US" sz="1050" b="1" dirty="0" smtClean="0"/>
              <a:t>TISPAN: </a:t>
            </a:r>
            <a:r>
              <a:rPr lang="en-US" sz="1050" dirty="0" smtClean="0"/>
              <a:t>Telecoms </a:t>
            </a:r>
            <a:r>
              <a:rPr lang="en-US" sz="1050" dirty="0"/>
              <a:t>&amp; Internet converged Services &amp; Protocols for Advanced </a:t>
            </a:r>
            <a:r>
              <a:rPr lang="en-US" sz="1050" dirty="0" smtClean="0"/>
              <a:t>Networks</a:t>
            </a:r>
          </a:p>
          <a:p>
            <a:pPr marL="495300" lvl="1" indent="-230188"/>
            <a:r>
              <a:rPr lang="en-US" sz="1050" b="1" dirty="0" smtClean="0"/>
              <a:t>MCD: </a:t>
            </a:r>
            <a:r>
              <a:rPr lang="en-US" sz="1050" dirty="0" smtClean="0"/>
              <a:t>Media </a:t>
            </a:r>
            <a:r>
              <a:rPr lang="en-US" sz="1050" dirty="0"/>
              <a:t>Content </a:t>
            </a:r>
            <a:r>
              <a:rPr lang="en-US" sz="1050" dirty="0" smtClean="0"/>
              <a:t>Distribution</a:t>
            </a:r>
          </a:p>
          <a:p>
            <a:pPr marL="495300" lvl="1" indent="-230188"/>
            <a:r>
              <a:rPr lang="en-US" sz="1050" b="1" dirty="0" smtClean="0"/>
              <a:t>MTS: </a:t>
            </a:r>
            <a:r>
              <a:rPr lang="en-US" sz="1050" dirty="0" smtClean="0"/>
              <a:t>Methods </a:t>
            </a:r>
            <a:r>
              <a:rPr lang="en-US" sz="1050" dirty="0"/>
              <a:t>for Testing and </a:t>
            </a:r>
            <a:r>
              <a:rPr lang="en-US" sz="1050" dirty="0" smtClean="0"/>
              <a:t>Specification</a:t>
            </a:r>
          </a:p>
          <a:p>
            <a:pPr marL="495300" lvl="1" indent="-230188"/>
            <a:r>
              <a:rPr lang="en-US" sz="1050" b="1" dirty="0" smtClean="0"/>
              <a:t>M2M: </a:t>
            </a:r>
            <a:r>
              <a:rPr lang="en-US" sz="1050" dirty="0" smtClean="0"/>
              <a:t>Machine-to-Machine Communications</a:t>
            </a:r>
          </a:p>
          <a:p>
            <a:pPr marL="495300" lvl="1" indent="-230188"/>
            <a:r>
              <a:rPr lang="en-US" sz="1050" b="1" dirty="0" smtClean="0"/>
              <a:t>ITS: </a:t>
            </a:r>
            <a:r>
              <a:rPr lang="en-US" sz="1050" dirty="0" smtClean="0"/>
              <a:t>Intelligent </a:t>
            </a:r>
            <a:r>
              <a:rPr lang="en-US" sz="1050" dirty="0"/>
              <a:t>Transport </a:t>
            </a:r>
            <a:r>
              <a:rPr lang="en-US" sz="1050" dirty="0" smtClean="0"/>
              <a:t>Systems</a:t>
            </a:r>
            <a:endParaRPr lang="de-DE" sz="1050" dirty="0"/>
          </a:p>
          <a:p>
            <a:r>
              <a:rPr lang="en-US" sz="1100" b="1" dirty="0" smtClean="0">
                <a:solidFill>
                  <a:schemeClr val="tx2"/>
                </a:solidFill>
              </a:rPr>
              <a:t>OMA</a:t>
            </a:r>
            <a:r>
              <a:rPr lang="en-US" sz="1100" dirty="0" smtClean="0"/>
              <a:t> </a:t>
            </a:r>
            <a:r>
              <a:rPr lang="en-US" sz="1050" b="1" dirty="0" smtClean="0">
                <a:solidFill>
                  <a:schemeClr val="tx1">
                    <a:lumMod val="50000"/>
                    <a:lumOff val="50000"/>
                  </a:schemeClr>
                </a:solidFill>
              </a:rPr>
              <a:t>Open </a:t>
            </a:r>
            <a:r>
              <a:rPr lang="en-US" sz="1050" b="1" dirty="0">
                <a:solidFill>
                  <a:schemeClr val="tx1">
                    <a:lumMod val="50000"/>
                    <a:lumOff val="50000"/>
                  </a:schemeClr>
                </a:solidFill>
              </a:rPr>
              <a:t>Mobile Alliance </a:t>
            </a:r>
            <a:endParaRPr lang="de-DE" sz="1050" b="1" dirty="0">
              <a:solidFill>
                <a:schemeClr val="tx1">
                  <a:lumMod val="50000"/>
                  <a:lumOff val="50000"/>
                </a:schemeClr>
              </a:solidFill>
            </a:endParaRPr>
          </a:p>
          <a:p>
            <a:pPr marL="495300" lvl="1" indent="-230188"/>
            <a:r>
              <a:rPr lang="en-US" sz="1050" b="1" dirty="0" smtClean="0"/>
              <a:t>Interoperability </a:t>
            </a:r>
            <a:r>
              <a:rPr lang="en-US" sz="1050" b="1" dirty="0"/>
              <a:t>TTCN-3 </a:t>
            </a:r>
            <a:r>
              <a:rPr lang="en-US" sz="1050" b="1" dirty="0" smtClean="0"/>
              <a:t>Group</a:t>
            </a:r>
            <a:endParaRPr lang="de-DE" sz="1050" b="1" dirty="0"/>
          </a:p>
          <a:p>
            <a:pPr marL="495300" lvl="1" indent="-230188"/>
            <a:r>
              <a:rPr lang="en-US" sz="1050" b="1" dirty="0" smtClean="0"/>
              <a:t>Requirements </a:t>
            </a:r>
            <a:r>
              <a:rPr lang="en-US" sz="1050" b="1" dirty="0"/>
              <a:t>Working </a:t>
            </a:r>
            <a:r>
              <a:rPr lang="en-US" sz="1050" b="1" dirty="0" smtClean="0"/>
              <a:t>Group</a:t>
            </a:r>
            <a:endParaRPr lang="de-DE" sz="1050" b="1" dirty="0"/>
          </a:p>
          <a:p>
            <a:pPr marL="495300" lvl="1" indent="-230188"/>
            <a:r>
              <a:rPr lang="en-US" sz="1050" b="1" dirty="0"/>
              <a:t>NGN </a:t>
            </a:r>
            <a:r>
              <a:rPr lang="en-US" sz="1050" b="1" dirty="0" smtClean="0"/>
              <a:t>Enabler/M2M</a:t>
            </a:r>
            <a:endParaRPr lang="de-DE" sz="1050" b="1" dirty="0"/>
          </a:p>
          <a:p>
            <a:r>
              <a:rPr lang="en-US" sz="1100" b="1" dirty="0">
                <a:solidFill>
                  <a:schemeClr val="tx2"/>
                </a:solidFill>
              </a:rPr>
              <a:t>W3C</a:t>
            </a:r>
            <a:r>
              <a:rPr lang="en-US" sz="1100" dirty="0"/>
              <a:t> </a:t>
            </a:r>
            <a:r>
              <a:rPr lang="en-US" sz="1050" b="1" dirty="0" smtClean="0">
                <a:solidFill>
                  <a:schemeClr val="tx1">
                    <a:lumMod val="50000"/>
                    <a:lumOff val="50000"/>
                  </a:schemeClr>
                </a:solidFill>
              </a:rPr>
              <a:t>World </a:t>
            </a:r>
            <a:r>
              <a:rPr lang="en-US" sz="1050" b="1" dirty="0">
                <a:solidFill>
                  <a:schemeClr val="tx1">
                    <a:lumMod val="50000"/>
                    <a:lumOff val="50000"/>
                  </a:schemeClr>
                </a:solidFill>
              </a:rPr>
              <a:t>Wide Web Consortium</a:t>
            </a:r>
            <a:endParaRPr lang="de-DE" sz="1050" b="1" dirty="0">
              <a:solidFill>
                <a:schemeClr val="tx1">
                  <a:lumMod val="50000"/>
                  <a:lumOff val="50000"/>
                </a:schemeClr>
              </a:solidFill>
            </a:endParaRPr>
          </a:p>
          <a:p>
            <a:pPr marL="495300" lvl="1" indent="-230188"/>
            <a:r>
              <a:rPr lang="en-US" sz="1050" b="1" dirty="0"/>
              <a:t>Core Mobile Web Platform Community Group</a:t>
            </a:r>
            <a:endParaRPr lang="de-DE" sz="1050" b="1" dirty="0"/>
          </a:p>
          <a:p>
            <a:pPr marL="495300" lvl="1" indent="-230188"/>
            <a:r>
              <a:rPr lang="en-US" sz="1050" b="1" dirty="0"/>
              <a:t>HTML5 Specifications Community Group</a:t>
            </a:r>
            <a:endParaRPr lang="de-DE" sz="1050" b="1" dirty="0"/>
          </a:p>
          <a:p>
            <a:pPr marL="495300" lvl="1" indent="-230188"/>
            <a:r>
              <a:rPr lang="en-US" sz="1050" b="1" dirty="0"/>
              <a:t>Web Application Store Community Group</a:t>
            </a:r>
            <a:endParaRPr lang="de-DE" sz="1050" b="1" dirty="0"/>
          </a:p>
          <a:p>
            <a:pPr marL="495300" lvl="1" indent="-230188"/>
            <a:r>
              <a:rPr lang="en-US" sz="1050" b="1" dirty="0"/>
              <a:t>Web and TV Interest Group</a:t>
            </a:r>
            <a:endParaRPr lang="de-DE" sz="1050" b="1" dirty="0"/>
          </a:p>
          <a:p>
            <a:r>
              <a:rPr lang="en-US" sz="1100" b="1" dirty="0" smtClean="0">
                <a:solidFill>
                  <a:schemeClr val="tx2"/>
                </a:solidFill>
              </a:rPr>
              <a:t>IETF</a:t>
            </a:r>
            <a:r>
              <a:rPr lang="en-US" sz="1100" b="1" dirty="0" smtClean="0"/>
              <a:t> </a:t>
            </a:r>
            <a:r>
              <a:rPr lang="en-US" sz="1050" b="1" dirty="0">
                <a:solidFill>
                  <a:schemeClr val="tx1">
                    <a:lumMod val="50000"/>
                    <a:lumOff val="50000"/>
                  </a:schemeClr>
                </a:solidFill>
              </a:rPr>
              <a:t>Internet Engineering Task Force </a:t>
            </a:r>
            <a:endParaRPr lang="de-DE" sz="1050" b="1" dirty="0">
              <a:solidFill>
                <a:schemeClr val="tx1">
                  <a:lumMod val="50000"/>
                  <a:lumOff val="50000"/>
                </a:schemeClr>
              </a:solidFill>
            </a:endParaRPr>
          </a:p>
          <a:p>
            <a:pPr marL="495300" lvl="1" indent="-230188"/>
            <a:r>
              <a:rPr lang="en-US" sz="1050" b="1" dirty="0"/>
              <a:t>AAA+ </a:t>
            </a:r>
            <a:r>
              <a:rPr lang="en-US" sz="1050" b="1" dirty="0" err="1" smtClean="0"/>
              <a:t>Arbeitsgruppe</a:t>
            </a:r>
            <a:endParaRPr lang="de-DE" sz="1050" b="1" dirty="0"/>
          </a:p>
          <a:p>
            <a:pPr marL="495300" lvl="1" indent="-230188"/>
            <a:r>
              <a:rPr lang="en-US" sz="1050" b="1" dirty="0" smtClean="0"/>
              <a:t>SIP/VoIP </a:t>
            </a:r>
            <a:r>
              <a:rPr lang="en-US" sz="1050" b="1" dirty="0" err="1" smtClean="0"/>
              <a:t>Arbeitsgruppe</a:t>
            </a:r>
            <a:endParaRPr lang="de-DE" sz="1050" b="1" dirty="0"/>
          </a:p>
          <a:p>
            <a:r>
              <a:rPr lang="en-US" sz="1100" b="1" dirty="0" smtClean="0">
                <a:solidFill>
                  <a:schemeClr val="tx2"/>
                </a:solidFill>
              </a:rPr>
              <a:t>ITU-T</a:t>
            </a:r>
            <a:r>
              <a:rPr lang="en-US" sz="1100" b="1" dirty="0" smtClean="0"/>
              <a:t> </a:t>
            </a:r>
            <a:r>
              <a:rPr lang="en-US" sz="1050" b="1" dirty="0" smtClean="0">
                <a:solidFill>
                  <a:schemeClr val="tx1">
                    <a:lumMod val="50000"/>
                    <a:lumOff val="50000"/>
                  </a:schemeClr>
                </a:solidFill>
              </a:rPr>
              <a:t>International Telecommunications Union</a:t>
            </a:r>
          </a:p>
          <a:p>
            <a:pPr marL="495300" lvl="1" indent="-230188"/>
            <a:r>
              <a:rPr lang="en-US" sz="1050" b="1" dirty="0" smtClean="0"/>
              <a:t>M2M </a:t>
            </a:r>
            <a:r>
              <a:rPr lang="en-US" sz="1050" b="1" dirty="0"/>
              <a:t>Focus </a:t>
            </a:r>
            <a:r>
              <a:rPr lang="en-US" sz="1050" b="1" dirty="0" smtClean="0"/>
              <a:t>Group</a:t>
            </a:r>
          </a:p>
        </p:txBody>
      </p:sp>
      <p:sp>
        <p:nvSpPr>
          <p:cNvPr id="73732" name="Inhaltsplatzhalter 6"/>
          <p:cNvSpPr>
            <a:spLocks noGrp="1"/>
          </p:cNvSpPr>
          <p:nvPr>
            <p:ph sz="quarter" idx="4"/>
          </p:nvPr>
        </p:nvSpPr>
        <p:spPr>
          <a:xfrm>
            <a:off x="4894385" y="1068531"/>
            <a:ext cx="4249615" cy="4991261"/>
          </a:xfrm>
        </p:spPr>
        <p:txBody>
          <a:bodyPr>
            <a:noAutofit/>
          </a:bodyPr>
          <a:lstStyle/>
          <a:p>
            <a:r>
              <a:rPr lang="de-DE" sz="1050" dirty="0" smtClean="0"/>
              <a:t>APAN (</a:t>
            </a:r>
            <a:r>
              <a:rPr lang="de-DE" sz="1050" dirty="0" err="1" smtClean="0"/>
              <a:t>Asia</a:t>
            </a:r>
            <a:r>
              <a:rPr lang="de-DE" sz="1050" dirty="0" smtClean="0"/>
              <a:t>-Pacific </a:t>
            </a:r>
            <a:r>
              <a:rPr lang="de-DE" sz="1050" dirty="0" err="1" smtClean="0"/>
              <a:t>Advanced</a:t>
            </a:r>
            <a:r>
              <a:rPr lang="de-DE" sz="1050" dirty="0" smtClean="0"/>
              <a:t> Network)</a:t>
            </a:r>
          </a:p>
          <a:p>
            <a:r>
              <a:rPr lang="de-DE" sz="1050" dirty="0" err="1" smtClean="0"/>
              <a:t>Autonomic</a:t>
            </a:r>
            <a:r>
              <a:rPr lang="de-DE" sz="1050" dirty="0" smtClean="0"/>
              <a:t> Communication Forum</a:t>
            </a:r>
          </a:p>
          <a:p>
            <a:r>
              <a:rPr lang="de-DE" sz="1050" dirty="0" smtClean="0"/>
              <a:t>AUTOSAR </a:t>
            </a:r>
          </a:p>
          <a:p>
            <a:r>
              <a:rPr lang="de-DE" sz="1050" dirty="0" smtClean="0"/>
              <a:t>BITKOM Arbeitskreise und Ausschüsse</a:t>
            </a:r>
          </a:p>
          <a:p>
            <a:pPr marL="495300" lvl="1" indent="-230188"/>
            <a:r>
              <a:rPr lang="de-DE" sz="1050" dirty="0" smtClean="0"/>
              <a:t>Arbeitskreis IPTV &amp; WebTV </a:t>
            </a:r>
          </a:p>
          <a:p>
            <a:pPr marL="495300" lvl="1" indent="-230188"/>
            <a:r>
              <a:rPr lang="de-DE" sz="1050" dirty="0" smtClean="0"/>
              <a:t>Arbeitskreis </a:t>
            </a:r>
            <a:r>
              <a:rPr lang="de-DE" sz="1050" dirty="0" err="1" smtClean="0"/>
              <a:t>Apps</a:t>
            </a:r>
            <a:r>
              <a:rPr lang="de-DE" sz="1050" dirty="0" smtClean="0"/>
              <a:t> &amp; Mobile Media</a:t>
            </a:r>
          </a:p>
          <a:p>
            <a:pPr marL="495300" lvl="1" indent="-230188"/>
            <a:r>
              <a:rPr lang="de-DE" sz="1050" dirty="0" smtClean="0"/>
              <a:t>Fachausschuss E-</a:t>
            </a:r>
            <a:r>
              <a:rPr lang="de-DE" sz="1050" dirty="0" err="1" smtClean="0"/>
              <a:t>Energy</a:t>
            </a:r>
            <a:endParaRPr lang="de-DE" sz="1050" dirty="0" smtClean="0"/>
          </a:p>
          <a:p>
            <a:pPr marL="495300" lvl="1" indent="-230188"/>
            <a:r>
              <a:rPr lang="de-DE" sz="1050" dirty="0" smtClean="0"/>
              <a:t>Fachausschuss Elektronische Identitäten</a:t>
            </a:r>
          </a:p>
          <a:p>
            <a:r>
              <a:rPr lang="de-DE" sz="1050" dirty="0" smtClean="0"/>
              <a:t>Car2Car Communication </a:t>
            </a:r>
            <a:r>
              <a:rPr lang="de-DE" sz="1050" dirty="0" err="1" smtClean="0"/>
              <a:t>Consortium</a:t>
            </a:r>
            <a:endParaRPr lang="de-DE" sz="1050" dirty="0" smtClean="0"/>
          </a:p>
          <a:p>
            <a:r>
              <a:rPr lang="de-DE" sz="1050" dirty="0" smtClean="0"/>
              <a:t>Deutsche TV-Plattform</a:t>
            </a:r>
          </a:p>
          <a:p>
            <a:r>
              <a:rPr lang="de-DE" sz="1050" dirty="0" smtClean="0"/>
              <a:t>Bundesregierung</a:t>
            </a:r>
          </a:p>
          <a:p>
            <a:pPr marL="495300" lvl="1" indent="-230188"/>
            <a:r>
              <a:rPr lang="de-DE" sz="1050" dirty="0" smtClean="0"/>
              <a:t>SAGA (Standards und Architekturen für eGovernment Anwendungen)</a:t>
            </a:r>
          </a:p>
          <a:p>
            <a:pPr marL="495300" lvl="1" indent="-230188"/>
            <a:r>
              <a:rPr lang="de-DE" sz="1050" dirty="0" smtClean="0"/>
              <a:t>XÖV (XML-Standard für Anwendungen der öffentlichen IT)</a:t>
            </a:r>
          </a:p>
          <a:p>
            <a:pPr marL="495300" lvl="1" indent="-230188"/>
            <a:r>
              <a:rPr lang="de-DE" sz="1050" dirty="0" smtClean="0"/>
              <a:t>Technische Richtlinien des BSI</a:t>
            </a:r>
          </a:p>
          <a:p>
            <a:r>
              <a:rPr lang="de-DE" sz="1050" dirty="0" smtClean="0"/>
              <a:t>Deutscher IPv6-Rat</a:t>
            </a:r>
          </a:p>
          <a:p>
            <a:r>
              <a:rPr lang="de-DE" sz="1050" dirty="0" smtClean="0"/>
              <a:t>IEEE 802.21 </a:t>
            </a:r>
            <a:r>
              <a:rPr lang="de-DE" sz="1050" dirty="0" err="1" smtClean="0"/>
              <a:t>Handover</a:t>
            </a:r>
            <a:r>
              <a:rPr lang="de-DE" sz="1050" dirty="0" smtClean="0"/>
              <a:t> </a:t>
            </a:r>
            <a:r>
              <a:rPr lang="de-DE" sz="1050" dirty="0" err="1" smtClean="0"/>
              <a:t>and</a:t>
            </a:r>
            <a:r>
              <a:rPr lang="de-DE" sz="1050" dirty="0" smtClean="0"/>
              <a:t> </a:t>
            </a:r>
            <a:r>
              <a:rPr lang="de-DE" sz="1050" dirty="0" err="1" smtClean="0"/>
              <a:t>Interoperability</a:t>
            </a:r>
            <a:endParaRPr lang="de-DE" sz="1050" dirty="0" smtClean="0"/>
          </a:p>
          <a:p>
            <a:r>
              <a:rPr lang="de-DE" sz="1050" dirty="0" smtClean="0"/>
              <a:t>ISPRAT</a:t>
            </a:r>
          </a:p>
          <a:p>
            <a:r>
              <a:rPr lang="de-DE" sz="1050" dirty="0" smtClean="0"/>
              <a:t>ISTQB (International Software </a:t>
            </a:r>
            <a:r>
              <a:rPr lang="de-DE" sz="1050" dirty="0" err="1" smtClean="0"/>
              <a:t>Testing</a:t>
            </a:r>
            <a:r>
              <a:rPr lang="de-DE" sz="1050" dirty="0" smtClean="0"/>
              <a:t> </a:t>
            </a:r>
            <a:r>
              <a:rPr lang="de-DE" sz="1050" dirty="0" err="1" smtClean="0"/>
              <a:t>Qualifications</a:t>
            </a:r>
            <a:r>
              <a:rPr lang="de-DE" sz="1050" dirty="0" smtClean="0"/>
              <a:t> Board</a:t>
            </a:r>
          </a:p>
          <a:p>
            <a:pPr marL="495300" lvl="1" indent="-230188"/>
            <a:r>
              <a:rPr lang="de-DE" sz="1050" dirty="0" smtClean="0"/>
              <a:t>Expert Level Module on Test Automation)</a:t>
            </a:r>
          </a:p>
          <a:p>
            <a:r>
              <a:rPr lang="de-DE" sz="1050" dirty="0" smtClean="0"/>
              <a:t>OIPF (Open IPTV Forum)</a:t>
            </a:r>
          </a:p>
          <a:p>
            <a:r>
              <a:rPr lang="de-DE" sz="1050" dirty="0" smtClean="0"/>
              <a:t>OMG </a:t>
            </a:r>
            <a:r>
              <a:rPr lang="de-DE" sz="1050" dirty="0" err="1" smtClean="0"/>
              <a:t>Object</a:t>
            </a:r>
            <a:r>
              <a:rPr lang="de-DE" sz="1050" dirty="0" smtClean="0"/>
              <a:t> Management Group</a:t>
            </a:r>
          </a:p>
          <a:p>
            <a:r>
              <a:rPr lang="de-DE" sz="1050" dirty="0" err="1" smtClean="0"/>
              <a:t>TMForum</a:t>
            </a:r>
            <a:endParaRPr lang="de-DE" sz="1050" dirty="0" smtClean="0"/>
          </a:p>
        </p:txBody>
      </p:sp>
      <p:sp>
        <p:nvSpPr>
          <p:cNvPr id="6" name="Titel 74"/>
          <p:cNvSpPr>
            <a:spLocks noGrp="1"/>
          </p:cNvSpPr>
          <p:nvPr>
            <p:ph type="title"/>
          </p:nvPr>
        </p:nvSpPr>
        <p:spPr>
          <a:xfrm>
            <a:off x="439200" y="360000"/>
            <a:ext cx="8057528" cy="828000"/>
          </a:xfrm>
        </p:spPr>
        <p:txBody>
          <a:bodyPr/>
          <a:lstStyle/>
          <a:p>
            <a:r>
              <a:rPr lang="de-DE" sz="2400" b="1" dirty="0" smtClean="0"/>
              <a:t>Mitglied in Standardisierungsgremien und Foren </a:t>
            </a:r>
            <a:r>
              <a:rPr lang="de-DE" dirty="0" smtClean="0"/>
              <a:t>(Auszug)</a:t>
            </a:r>
            <a:endParaRPr lang="de-DE" dirty="0"/>
          </a:p>
        </p:txBody>
      </p:sp>
    </p:spTree>
    <p:extLst>
      <p:ext uri="{BB962C8B-B14F-4D97-AF65-F5344CB8AC3E}">
        <p14:creationId xmlns:p14="http://schemas.microsoft.com/office/powerpoint/2010/main" val="2814358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9200" y="360000"/>
            <a:ext cx="8234362" cy="616219"/>
          </a:xfrm>
        </p:spPr>
        <p:txBody>
          <a:bodyPr/>
          <a:lstStyle/>
          <a:p>
            <a:pPr eaLnBrk="1" hangingPunct="1"/>
            <a:r>
              <a:rPr lang="de-DE" sz="2400" b="1" dirty="0" smtClean="0"/>
              <a:t>Themenfelder</a:t>
            </a:r>
            <a:endParaRPr lang="de-DE" sz="2400" b="1" dirty="0">
              <a:solidFill>
                <a:schemeClr val="bg1"/>
              </a:solidFill>
            </a:endParaRPr>
          </a:p>
        </p:txBody>
      </p:sp>
      <p:pic>
        <p:nvPicPr>
          <p:cNvPr id="4" name="Bild 3" descr="FOKUS-Haus-03042013_v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44596"/>
            <a:ext cx="8363155" cy="4145004"/>
          </a:xfrm>
          <a:prstGeom prst="rect">
            <a:avLst/>
          </a:prstGeom>
        </p:spPr>
      </p:pic>
    </p:spTree>
    <p:extLst>
      <p:ext uri="{BB962C8B-B14F-4D97-AF65-F5344CB8AC3E}">
        <p14:creationId xmlns:p14="http://schemas.microsoft.com/office/powerpoint/2010/main" val="2172496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4892675" y="911547"/>
            <a:ext cx="4251325" cy="3282950"/>
            <a:chOff x="86" y="2605"/>
            <a:chExt cx="2250" cy="1642"/>
          </a:xfrm>
        </p:grpSpPr>
        <p:grpSp>
          <p:nvGrpSpPr>
            <p:cNvPr id="3" name="Group 34"/>
            <p:cNvGrpSpPr>
              <a:grpSpLocks/>
            </p:cNvGrpSpPr>
            <p:nvPr/>
          </p:nvGrpSpPr>
          <p:grpSpPr bwMode="auto">
            <a:xfrm>
              <a:off x="86" y="2605"/>
              <a:ext cx="1927" cy="1515"/>
              <a:chOff x="86" y="2605"/>
              <a:chExt cx="1927" cy="1515"/>
            </a:xfrm>
          </p:grpSpPr>
          <p:pic>
            <p:nvPicPr>
              <p:cNvPr id="16400" name="Picture 35" descr="Silhouetten_transparent_4"/>
              <p:cNvPicPr>
                <a:picLocks noChangeAspect="1" noChangeArrowheads="1"/>
              </p:cNvPicPr>
              <p:nvPr/>
            </p:nvPicPr>
            <p:blipFill>
              <a:blip r:embed="rId3" cstate="print"/>
              <a:srcRect/>
              <a:stretch>
                <a:fillRect/>
              </a:stretch>
            </p:blipFill>
            <p:spPr bwMode="auto">
              <a:xfrm>
                <a:off x="575" y="2925"/>
                <a:ext cx="1438" cy="1195"/>
              </a:xfrm>
              <a:prstGeom prst="rect">
                <a:avLst/>
              </a:prstGeom>
              <a:noFill/>
              <a:ln w="9525">
                <a:noFill/>
                <a:miter lim="800000"/>
                <a:headEnd/>
                <a:tailEnd/>
              </a:ln>
            </p:spPr>
          </p:pic>
          <p:pic>
            <p:nvPicPr>
              <p:cNvPr id="16401" name="Picture 36" descr="Silhouetten_transparent_2"/>
              <p:cNvPicPr>
                <a:picLocks noChangeAspect="1" noChangeArrowheads="1"/>
              </p:cNvPicPr>
              <p:nvPr/>
            </p:nvPicPr>
            <p:blipFill>
              <a:blip r:embed="rId4" cstate="print"/>
              <a:srcRect/>
              <a:stretch>
                <a:fillRect/>
              </a:stretch>
            </p:blipFill>
            <p:spPr bwMode="auto">
              <a:xfrm>
                <a:off x="86" y="2605"/>
                <a:ext cx="883" cy="1505"/>
              </a:xfrm>
              <a:prstGeom prst="rect">
                <a:avLst/>
              </a:prstGeom>
              <a:noFill/>
              <a:ln w="9525">
                <a:noFill/>
                <a:miter lim="800000"/>
                <a:headEnd/>
                <a:tailEnd/>
              </a:ln>
            </p:spPr>
          </p:pic>
        </p:grpSp>
        <p:pic>
          <p:nvPicPr>
            <p:cNvPr id="16399" name="Picture 37" descr="Silhouetten_transparent_3"/>
            <p:cNvPicPr>
              <a:picLocks noChangeAspect="1" noChangeArrowheads="1"/>
            </p:cNvPicPr>
            <p:nvPr/>
          </p:nvPicPr>
          <p:blipFill>
            <a:blip r:embed="rId5" cstate="print"/>
            <a:srcRect/>
            <a:stretch>
              <a:fillRect/>
            </a:stretch>
          </p:blipFill>
          <p:spPr bwMode="auto">
            <a:xfrm>
              <a:off x="1469" y="2744"/>
              <a:ext cx="867" cy="1503"/>
            </a:xfrm>
            <a:prstGeom prst="rect">
              <a:avLst/>
            </a:prstGeom>
            <a:noFill/>
            <a:ln w="9525">
              <a:noFill/>
              <a:miter lim="800000"/>
              <a:headEnd/>
              <a:tailEnd/>
            </a:ln>
          </p:spPr>
        </p:pic>
      </p:grpSp>
      <p:sp>
        <p:nvSpPr>
          <p:cNvPr id="16387" name="Titel 16"/>
          <p:cNvSpPr>
            <a:spLocks noGrp="1"/>
          </p:cNvSpPr>
          <p:nvPr>
            <p:ph type="title"/>
          </p:nvPr>
        </p:nvSpPr>
        <p:spPr/>
        <p:txBody>
          <a:bodyPr rIns="36000"/>
          <a:lstStyle/>
          <a:p>
            <a:r>
              <a:rPr lang="de-DE" sz="2200" b="1" dirty="0" smtClean="0">
                <a:ea typeface="ＭＳ Ｐゴシック" pitchFamily="34" charset="-128"/>
              </a:rPr>
              <a:t>Electronic Government </a:t>
            </a:r>
            <a:r>
              <a:rPr lang="de-DE" sz="2200" b="1" dirty="0" err="1" smtClean="0">
                <a:ea typeface="ＭＳ Ｐゴシック" pitchFamily="34" charset="-128"/>
              </a:rPr>
              <a:t>and</a:t>
            </a:r>
            <a:r>
              <a:rPr lang="de-DE" sz="2200" b="1" dirty="0" smtClean="0">
                <a:ea typeface="ＭＳ Ｐゴシック" pitchFamily="34" charset="-128"/>
              </a:rPr>
              <a:t> </a:t>
            </a:r>
            <a:r>
              <a:rPr lang="de-DE" sz="2200" b="1" dirty="0" err="1" smtClean="0">
                <a:ea typeface="ＭＳ Ｐゴシック" pitchFamily="34" charset="-128"/>
              </a:rPr>
              <a:t>Applications</a:t>
            </a:r>
            <a:r>
              <a:rPr lang="de-DE" sz="2200" b="1" dirty="0" smtClean="0">
                <a:ea typeface="ＭＳ Ｐゴシック" pitchFamily="34" charset="-128"/>
              </a:rPr>
              <a:t> </a:t>
            </a:r>
            <a:r>
              <a:rPr lang="de-DE" sz="1800" b="1" dirty="0" smtClean="0">
                <a:solidFill>
                  <a:schemeClr val="accent1"/>
                </a:solidFill>
                <a:latin typeface="Calibri"/>
                <a:ea typeface="ＭＳ Ｐゴシック" pitchFamily="34" charset="-128"/>
                <a:cs typeface="Calibri"/>
              </a:rPr>
              <a:t>ELAN</a:t>
            </a:r>
            <a:br>
              <a:rPr lang="de-DE" sz="1800" b="1" dirty="0" smtClean="0">
                <a:solidFill>
                  <a:schemeClr val="accent1"/>
                </a:solidFill>
                <a:latin typeface="Calibri"/>
                <a:ea typeface="ＭＳ Ｐゴシック" pitchFamily="34" charset="-128"/>
                <a:cs typeface="Calibri"/>
              </a:rPr>
            </a:br>
            <a:r>
              <a:rPr lang="de-DE" sz="1800" b="1" dirty="0" smtClean="0">
                <a:solidFill>
                  <a:schemeClr val="accent1"/>
                </a:solidFill>
                <a:latin typeface="Calibri"/>
                <a:ea typeface="ＭＳ Ｐゴシック" pitchFamily="34" charset="-128"/>
                <a:cs typeface="Calibri"/>
              </a:rPr>
              <a:t>Kooperatives prozessorientiertes eGovernment – vom Solo zum Orchester</a:t>
            </a:r>
          </a:p>
        </p:txBody>
      </p:sp>
      <p:sp>
        <p:nvSpPr>
          <p:cNvPr id="16388" name="Inhaltsplatzhalter 2"/>
          <p:cNvSpPr>
            <a:spLocks noGrp="1"/>
          </p:cNvSpPr>
          <p:nvPr>
            <p:ph idx="1"/>
          </p:nvPr>
        </p:nvSpPr>
        <p:spPr>
          <a:xfrm>
            <a:off x="439738" y="1167823"/>
            <a:ext cx="3844230" cy="2385024"/>
          </a:xfrm>
        </p:spPr>
        <p:txBody>
          <a:bodyPr/>
          <a:lstStyle/>
          <a:p>
            <a:pPr eaLnBrk="1" hangingPunct="1">
              <a:buFont typeface="Arial" charset="0"/>
              <a:buNone/>
            </a:pPr>
            <a:r>
              <a:rPr lang="de-DE" sz="1400" b="1" dirty="0" smtClean="0">
                <a:ea typeface="ＭＳ Ｐゴシック" pitchFamily="34" charset="-128"/>
              </a:rPr>
              <a:t>Forschung &amp; Entwicklung</a:t>
            </a:r>
          </a:p>
          <a:p>
            <a:pPr eaLnBrk="0" hangingPunct="0">
              <a:lnSpc>
                <a:spcPct val="110000"/>
              </a:lnSpc>
              <a:spcBef>
                <a:spcPts val="330"/>
              </a:spcBef>
              <a:buClr>
                <a:schemeClr val="accent1"/>
              </a:buClr>
              <a:defRPr/>
            </a:pPr>
            <a:r>
              <a:rPr lang="de-DE" sz="1200" dirty="0" smtClean="0"/>
              <a:t>eGovernment Infrastrukturen und Prozesse </a:t>
            </a:r>
          </a:p>
          <a:p>
            <a:pPr eaLnBrk="0" hangingPunct="0">
              <a:lnSpc>
                <a:spcPct val="110000"/>
              </a:lnSpc>
              <a:spcBef>
                <a:spcPts val="330"/>
              </a:spcBef>
              <a:buClr>
                <a:schemeClr val="accent1"/>
              </a:buClr>
              <a:defRPr/>
            </a:pPr>
            <a:r>
              <a:rPr lang="de-DE" sz="1200" dirty="0" err="1" smtClean="0"/>
              <a:t>eIdentity</a:t>
            </a:r>
            <a:r>
              <a:rPr lang="de-DE" sz="1200" dirty="0" smtClean="0"/>
              <a:t> Management</a:t>
            </a:r>
          </a:p>
          <a:p>
            <a:pPr eaLnBrk="0" hangingPunct="0">
              <a:lnSpc>
                <a:spcPct val="110000"/>
              </a:lnSpc>
              <a:spcBef>
                <a:spcPts val="330"/>
              </a:spcBef>
              <a:buClr>
                <a:schemeClr val="accent1"/>
              </a:buClr>
              <a:defRPr/>
            </a:pPr>
            <a:r>
              <a:rPr lang="de-DE" sz="1200" dirty="0" smtClean="0"/>
              <a:t>Open Government &amp; Open Data</a:t>
            </a:r>
          </a:p>
          <a:p>
            <a:pPr eaLnBrk="0" hangingPunct="0">
              <a:lnSpc>
                <a:spcPct val="110000"/>
              </a:lnSpc>
              <a:spcBef>
                <a:spcPts val="330"/>
              </a:spcBef>
              <a:buClr>
                <a:schemeClr val="accent1"/>
              </a:buClr>
              <a:defRPr/>
            </a:pPr>
            <a:r>
              <a:rPr lang="de-DE" sz="1200" dirty="0" smtClean="0"/>
              <a:t>Government Service </a:t>
            </a:r>
            <a:r>
              <a:rPr lang="de-DE" sz="1200" dirty="0" err="1" smtClean="0"/>
              <a:t>Marketplaces</a:t>
            </a:r>
            <a:endParaRPr lang="de-DE" sz="1200" dirty="0" smtClean="0"/>
          </a:p>
          <a:p>
            <a:pPr eaLnBrk="0" hangingPunct="0">
              <a:lnSpc>
                <a:spcPct val="110000"/>
              </a:lnSpc>
              <a:spcBef>
                <a:spcPts val="330"/>
              </a:spcBef>
              <a:buClr>
                <a:schemeClr val="accent1"/>
              </a:buClr>
              <a:defRPr/>
            </a:pPr>
            <a:r>
              <a:rPr lang="de-DE" sz="1200" dirty="0" err="1" smtClean="0"/>
              <a:t>Cloud</a:t>
            </a:r>
            <a:r>
              <a:rPr lang="de-DE" sz="1200" dirty="0" smtClean="0"/>
              <a:t> Computing</a:t>
            </a:r>
          </a:p>
          <a:p>
            <a:pPr eaLnBrk="0" hangingPunct="0">
              <a:lnSpc>
                <a:spcPct val="110000"/>
              </a:lnSpc>
              <a:spcBef>
                <a:spcPts val="330"/>
              </a:spcBef>
              <a:buClr>
                <a:schemeClr val="accent1"/>
              </a:buClr>
              <a:defRPr/>
            </a:pPr>
            <a:r>
              <a:rPr lang="de-DE" sz="1200" dirty="0" smtClean="0"/>
              <a:t>Public Innovation</a:t>
            </a:r>
          </a:p>
          <a:p>
            <a:pPr eaLnBrk="0" hangingPunct="0">
              <a:lnSpc>
                <a:spcPct val="110000"/>
              </a:lnSpc>
              <a:spcBef>
                <a:spcPts val="330"/>
              </a:spcBef>
              <a:buClr>
                <a:schemeClr val="accent1"/>
              </a:buClr>
              <a:defRPr/>
            </a:pPr>
            <a:r>
              <a:rPr lang="de-DE" sz="1200" dirty="0" err="1" smtClean="0"/>
              <a:t>Governance</a:t>
            </a:r>
            <a:r>
              <a:rPr lang="de-DE" sz="1200" dirty="0" smtClean="0"/>
              <a:t> Technologie</a:t>
            </a:r>
          </a:p>
        </p:txBody>
      </p:sp>
      <p:sp>
        <p:nvSpPr>
          <p:cNvPr id="6" name="Abgerundetes Rechteck 5"/>
          <p:cNvSpPr/>
          <p:nvPr/>
        </p:nvSpPr>
        <p:spPr>
          <a:xfrm>
            <a:off x="6875463" y="4322763"/>
            <a:ext cx="2160587" cy="2524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defTabSz="914400" fontAlgn="auto">
              <a:spcBef>
                <a:spcPts val="0"/>
              </a:spcBef>
              <a:spcAft>
                <a:spcPts val="0"/>
              </a:spcAft>
              <a:defRPr/>
            </a:pPr>
            <a:r>
              <a:rPr lang="de-DE" sz="1200" kern="0" smtClean="0">
                <a:solidFill>
                  <a:schemeClr val="tx1"/>
                </a:solidFill>
                <a:latin typeface="Calibri" pitchFamily="34" charset="0"/>
                <a:cs typeface="Calibri" pitchFamily="34" charset="0"/>
              </a:rPr>
              <a:t>eGovernment Lab</a:t>
            </a:r>
            <a:endParaRPr lang="de-DE" sz="1200" kern="0">
              <a:solidFill>
                <a:schemeClr val="tx1"/>
              </a:solidFill>
              <a:latin typeface="Calibri" pitchFamily="34" charset="0"/>
              <a:cs typeface="Calibri" pitchFamily="34" charset="0"/>
            </a:endParaRPr>
          </a:p>
        </p:txBody>
      </p:sp>
      <p:sp>
        <p:nvSpPr>
          <p:cNvPr id="7" name="Abgerundetes Rechteck 6"/>
          <p:cNvSpPr/>
          <p:nvPr/>
        </p:nvSpPr>
        <p:spPr>
          <a:xfrm>
            <a:off x="6875463" y="5041900"/>
            <a:ext cx="2160587" cy="25241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defTabSz="914400" fontAlgn="auto">
              <a:spcBef>
                <a:spcPts val="0"/>
              </a:spcBef>
              <a:spcAft>
                <a:spcPts val="0"/>
              </a:spcAft>
              <a:defRPr/>
            </a:pPr>
            <a:r>
              <a:rPr lang="de-DE" sz="1200" kern="0" smtClean="0">
                <a:solidFill>
                  <a:schemeClr val="tx1"/>
                </a:solidFill>
                <a:latin typeface="Calibri" pitchFamily="34" charset="0"/>
                <a:cs typeface="Calibri" pitchFamily="34" charset="0"/>
              </a:rPr>
              <a:t>Cloud/SOA Interop Lab</a:t>
            </a:r>
            <a:endParaRPr lang="de-DE" sz="1200" kern="0">
              <a:solidFill>
                <a:schemeClr val="tx1"/>
              </a:solidFill>
              <a:latin typeface="Calibri" pitchFamily="34" charset="0"/>
              <a:cs typeface="Calibri" pitchFamily="34" charset="0"/>
            </a:endParaRPr>
          </a:p>
        </p:txBody>
      </p:sp>
      <p:sp>
        <p:nvSpPr>
          <p:cNvPr id="8" name="Abgerundetes Rechteck 7"/>
          <p:cNvSpPr/>
          <p:nvPr/>
        </p:nvSpPr>
        <p:spPr>
          <a:xfrm>
            <a:off x="6875463" y="4683125"/>
            <a:ext cx="2160587" cy="25082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defTabSz="914400" fontAlgn="auto">
              <a:spcBef>
                <a:spcPts val="0"/>
              </a:spcBef>
              <a:spcAft>
                <a:spcPts val="0"/>
              </a:spcAft>
              <a:defRPr/>
            </a:pPr>
            <a:r>
              <a:rPr lang="de-DE" sz="1200" kern="0" smtClean="0">
                <a:solidFill>
                  <a:schemeClr val="tx1"/>
                </a:solidFill>
                <a:latin typeface="Calibri" pitchFamily="34" charset="0"/>
                <a:cs typeface="Calibri" pitchFamily="34" charset="0"/>
              </a:rPr>
              <a:t>Secure e-Identity Lab</a:t>
            </a:r>
            <a:endParaRPr lang="de-DE" sz="1200" kern="0">
              <a:solidFill>
                <a:schemeClr val="tx1"/>
              </a:solidFill>
              <a:latin typeface="Calibri" pitchFamily="34" charset="0"/>
              <a:cs typeface="Calibri" pitchFamily="34" charset="0"/>
            </a:endParaRPr>
          </a:p>
        </p:txBody>
      </p:sp>
      <p:sp>
        <p:nvSpPr>
          <p:cNvPr id="9" name="Abgerundetes Rechteck 8"/>
          <p:cNvSpPr/>
          <p:nvPr/>
        </p:nvSpPr>
        <p:spPr>
          <a:xfrm>
            <a:off x="6875463" y="5762625"/>
            <a:ext cx="2160587" cy="25241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defTabSz="914400" fontAlgn="auto">
              <a:spcBef>
                <a:spcPts val="0"/>
              </a:spcBef>
              <a:spcAft>
                <a:spcPts val="0"/>
              </a:spcAft>
              <a:defRPr/>
            </a:pPr>
            <a:r>
              <a:rPr lang="de-DE" sz="1200" kern="0" smtClean="0">
                <a:solidFill>
                  <a:schemeClr val="tx1"/>
                </a:solidFill>
                <a:latin typeface="Calibri" pitchFamily="34" charset="0"/>
                <a:cs typeface="Calibri" pitchFamily="34" charset="0"/>
              </a:rPr>
              <a:t>Document Interoperability Lab</a:t>
            </a:r>
            <a:endParaRPr lang="de-DE" sz="1200" kern="0">
              <a:solidFill>
                <a:schemeClr val="tx1"/>
              </a:solidFill>
              <a:latin typeface="Calibri" pitchFamily="34" charset="0"/>
              <a:cs typeface="Calibri" pitchFamily="34" charset="0"/>
            </a:endParaRPr>
          </a:p>
        </p:txBody>
      </p:sp>
      <p:sp>
        <p:nvSpPr>
          <p:cNvPr id="10" name="Abgerundetes Rechteck 9"/>
          <p:cNvSpPr/>
          <p:nvPr/>
        </p:nvSpPr>
        <p:spPr>
          <a:xfrm>
            <a:off x="6875463" y="5402263"/>
            <a:ext cx="2160587" cy="25241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defTabSz="914400" fontAlgn="auto">
              <a:spcBef>
                <a:spcPts val="0"/>
              </a:spcBef>
              <a:spcAft>
                <a:spcPts val="0"/>
              </a:spcAft>
              <a:defRPr/>
            </a:pPr>
            <a:r>
              <a:rPr lang="de-DE" sz="1200" kern="0" smtClean="0">
                <a:solidFill>
                  <a:schemeClr val="tx1"/>
                </a:solidFill>
                <a:latin typeface="Calibri" pitchFamily="34" charset="0"/>
                <a:cs typeface="Calibri" pitchFamily="34" charset="0"/>
              </a:rPr>
              <a:t>Open/Closed Source Lab</a:t>
            </a:r>
            <a:endParaRPr lang="de-DE" sz="1200" kern="0">
              <a:solidFill>
                <a:schemeClr val="tx1"/>
              </a:solidFill>
              <a:latin typeface="Calibri" pitchFamily="34" charset="0"/>
              <a:cs typeface="Calibri" pitchFamily="34" charset="0"/>
            </a:endParaRPr>
          </a:p>
        </p:txBody>
      </p:sp>
      <p:sp>
        <p:nvSpPr>
          <p:cNvPr id="16395" name="Rechteck 21"/>
          <p:cNvSpPr>
            <a:spLocks noChangeArrowheads="1"/>
          </p:cNvSpPr>
          <p:nvPr/>
        </p:nvSpPr>
        <p:spPr bwMode="auto">
          <a:xfrm>
            <a:off x="449263" y="3600000"/>
            <a:ext cx="2212975" cy="2520950"/>
          </a:xfrm>
          <a:prstGeom prst="rect">
            <a:avLst/>
          </a:prstGeom>
          <a:noFill/>
          <a:ln w="9525">
            <a:noFill/>
            <a:miter lim="800000"/>
            <a:headEnd/>
            <a:tailEnd/>
          </a:ln>
        </p:spPr>
        <p:txBody>
          <a:bodyPr/>
          <a:lstStyle/>
          <a:p>
            <a:pPr marL="263525" indent="-263525">
              <a:lnSpc>
                <a:spcPct val="110000"/>
              </a:lnSpc>
              <a:buClr>
                <a:srgbClr val="7FC615"/>
              </a:buClr>
              <a:buSzPct val="120000"/>
            </a:pPr>
            <a:r>
              <a:rPr lang="de-DE" sz="1600" b="1" dirty="0" smtClean="0">
                <a:latin typeface="Calibri" pitchFamily="34" charset="0"/>
              </a:rPr>
              <a:t>Schlüsselprojekte</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Prozessdaten-</a:t>
            </a:r>
            <a:r>
              <a:rPr lang="de-DE" sz="1400" dirty="0" err="1">
                <a:latin typeface="Calibri" pitchFamily="34" charset="0"/>
                <a:ea typeface="ＭＳ Ｐゴシック" pitchFamily="46" charset="-128"/>
                <a:cs typeface="Calibri" pitchFamily="34" charset="0"/>
              </a:rPr>
              <a:t>beschleuniger</a:t>
            </a:r>
            <a:r>
              <a:rPr lang="de-DE" sz="1400" dirty="0">
                <a:latin typeface="Calibri" pitchFamily="34" charset="0"/>
                <a:ea typeface="ＭＳ Ｐゴシック" pitchFamily="46" charset="-128"/>
                <a:cs typeface="Calibri" pitchFamily="34" charset="0"/>
              </a:rPr>
              <a:t> (P23R)</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Neuer Personalausweis</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Open Government</a:t>
            </a:r>
            <a:br>
              <a:rPr lang="de-DE" sz="1400" dirty="0">
                <a:latin typeface="Calibri" pitchFamily="34" charset="0"/>
                <a:ea typeface="ＭＳ Ｐゴシック" pitchFamily="46" charset="-128"/>
                <a:cs typeface="Calibri" pitchFamily="34" charset="0"/>
              </a:rPr>
            </a:br>
            <a:r>
              <a:rPr lang="de-DE" sz="1400" dirty="0">
                <a:latin typeface="Calibri" pitchFamily="34" charset="0"/>
                <a:ea typeface="ＭＳ Ｐゴシック" pitchFamily="46" charset="-128"/>
                <a:cs typeface="Calibri" pitchFamily="34" charset="0"/>
              </a:rPr>
              <a:t>Data Deutschland</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Marktplatz </a:t>
            </a:r>
            <a:r>
              <a:rPr lang="de-DE" sz="1400" dirty="0" err="1" smtClean="0">
                <a:latin typeface="Calibri" pitchFamily="34" charset="0"/>
                <a:ea typeface="ＭＳ Ｐゴシック" pitchFamily="46" charset="-128"/>
                <a:cs typeface="Calibri" pitchFamily="34" charset="0"/>
              </a:rPr>
              <a:t>goBerlin</a:t>
            </a:r>
            <a:endParaRPr lang="de-DE" sz="1400" dirty="0" smtClean="0">
              <a:latin typeface="Calibri" pitchFamily="34" charset="0"/>
              <a:ea typeface="ＭＳ Ｐゴシック" pitchFamily="46" charset="-128"/>
              <a:cs typeface="Calibri" pitchFamily="34" charset="0"/>
            </a:endParaRP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smtClean="0">
                <a:latin typeface="Calibri" pitchFamily="34" charset="0"/>
                <a:ea typeface="ＭＳ Ｐゴシック" pitchFamily="46" charset="-128"/>
                <a:cs typeface="Calibri" pitchFamily="34" charset="0"/>
              </a:rPr>
              <a:t>Open </a:t>
            </a:r>
            <a:r>
              <a:rPr lang="de-DE" sz="1400" dirty="0">
                <a:latin typeface="Calibri" pitchFamily="34" charset="0"/>
                <a:ea typeface="ＭＳ Ｐゴシック" pitchFamily="46" charset="-128"/>
                <a:cs typeface="Calibri" pitchFamily="34" charset="0"/>
              </a:rPr>
              <a:t>Cities</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smtClean="0">
                <a:latin typeface="Calibri" pitchFamily="34" charset="0"/>
                <a:ea typeface="ＭＳ Ｐゴシック" pitchFamily="46" charset="-128"/>
                <a:cs typeface="Calibri" pitchFamily="34" charset="0"/>
              </a:rPr>
              <a:t>Interoperabilität</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smtClean="0">
                <a:latin typeface="Calibri" pitchFamily="34" charset="0"/>
                <a:ea typeface="ＭＳ Ｐゴシック" pitchFamily="46" charset="-128"/>
                <a:cs typeface="Calibri" pitchFamily="34" charset="0"/>
              </a:rPr>
              <a:t>Einbindung</a:t>
            </a:r>
            <a:endParaRPr lang="de-DE" sz="1400" dirty="0">
              <a:latin typeface="Calibri" pitchFamily="34" charset="0"/>
              <a:ea typeface="ＭＳ Ｐゴシック" pitchFamily="46" charset="-128"/>
              <a:cs typeface="Calibri" pitchFamily="34" charset="0"/>
            </a:endParaRPr>
          </a:p>
        </p:txBody>
      </p:sp>
      <p:sp>
        <p:nvSpPr>
          <p:cNvPr id="16396" name="Rechteck 22"/>
          <p:cNvSpPr>
            <a:spLocks noChangeArrowheads="1"/>
          </p:cNvSpPr>
          <p:nvPr/>
        </p:nvSpPr>
        <p:spPr bwMode="auto">
          <a:xfrm>
            <a:off x="2413000" y="3600000"/>
            <a:ext cx="2417763" cy="2496068"/>
          </a:xfrm>
          <a:prstGeom prst="rect">
            <a:avLst/>
          </a:prstGeom>
          <a:noFill/>
          <a:ln w="9525">
            <a:noFill/>
            <a:miter lim="800000"/>
            <a:headEnd/>
            <a:tailEnd/>
          </a:ln>
        </p:spPr>
        <p:txBody>
          <a:bodyPr>
            <a:spAutoFit/>
          </a:bodyPr>
          <a:lstStyle/>
          <a:p>
            <a:pPr marL="179388" indent="-179388" defTabSz="457200" eaLnBrk="0" fontAlgn="base" hangingPunct="0">
              <a:lnSpc>
                <a:spcPct val="110000"/>
              </a:lnSpc>
              <a:spcAft>
                <a:spcPct val="0"/>
              </a:spcAft>
              <a:buClr>
                <a:schemeClr val="accent1"/>
              </a:buClr>
              <a:buSzPct val="120000"/>
              <a:defRPr/>
            </a:pPr>
            <a:endParaRPr lang="de-DE" sz="1600" dirty="0" smtClean="0">
              <a:latin typeface="Calibri" pitchFamily="34" charset="0"/>
              <a:ea typeface="ＭＳ Ｐゴシック" pitchFamily="46" charset="-128"/>
              <a:cs typeface="Calibri" pitchFamily="34" charset="0"/>
            </a:endParaRP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smtClean="0">
                <a:latin typeface="Calibri" pitchFamily="34" charset="0"/>
                <a:ea typeface="ＭＳ Ｐゴシック" pitchFamily="46" charset="-128"/>
                <a:cs typeface="Calibri" pitchFamily="34" charset="0"/>
              </a:rPr>
              <a:t>Qualitätsplattform </a:t>
            </a:r>
            <a:r>
              <a:rPr lang="de-DE" sz="1400" dirty="0">
                <a:latin typeface="Calibri" pitchFamily="34" charset="0"/>
                <a:ea typeface="ＭＳ Ｐゴシック" pitchFamily="46" charset="-128"/>
                <a:cs typeface="Calibri" pitchFamily="34" charset="0"/>
              </a:rPr>
              <a:t>für OS Software (</a:t>
            </a:r>
            <a:r>
              <a:rPr lang="de-DE" sz="1400" dirty="0" err="1">
                <a:latin typeface="Calibri" pitchFamily="34" charset="0"/>
                <a:ea typeface="ＭＳ Ｐゴシック" pitchFamily="46" charset="-128"/>
                <a:cs typeface="Calibri" pitchFamily="34" charset="0"/>
              </a:rPr>
              <a:t>QualiPSo</a:t>
            </a:r>
            <a:r>
              <a:rPr lang="de-DE" sz="1400" dirty="0">
                <a:latin typeface="Calibri" pitchFamily="34" charset="0"/>
                <a:ea typeface="ＭＳ Ｐゴシック" pitchFamily="46" charset="-128"/>
                <a:cs typeface="Calibri" pitchFamily="34" charset="0"/>
              </a:rPr>
              <a:t>)</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Simple </a:t>
            </a:r>
            <a:r>
              <a:rPr lang="de-DE" sz="1400" dirty="0" err="1">
                <a:latin typeface="Calibri" pitchFamily="34" charset="0"/>
                <a:ea typeface="ＭＳ Ｐゴシック" pitchFamily="46" charset="-128"/>
                <a:cs typeface="Calibri" pitchFamily="34" charset="0"/>
              </a:rPr>
              <a:t>Procedures</a:t>
            </a:r>
            <a:r>
              <a:rPr lang="de-DE" sz="1400" dirty="0">
                <a:latin typeface="Calibri" pitchFamily="34" charset="0"/>
                <a:ea typeface="ＭＳ Ｐゴシック" pitchFamily="46" charset="-128"/>
                <a:cs typeface="Calibri" pitchFamily="34" charset="0"/>
              </a:rPr>
              <a:t> </a:t>
            </a:r>
            <a:br>
              <a:rPr lang="de-DE" sz="1400" dirty="0">
                <a:latin typeface="Calibri" pitchFamily="34" charset="0"/>
                <a:ea typeface="ＭＳ Ｐゴシック" pitchFamily="46" charset="-128"/>
                <a:cs typeface="Calibri" pitchFamily="34" charset="0"/>
              </a:rPr>
            </a:br>
            <a:r>
              <a:rPr lang="de-DE" sz="1400" dirty="0">
                <a:latin typeface="Calibri" pitchFamily="34" charset="0"/>
                <a:ea typeface="ＭＳ Ｐゴシック" pitchFamily="46" charset="-128"/>
                <a:cs typeface="Calibri" pitchFamily="34" charset="0"/>
              </a:rPr>
              <a:t>Online </a:t>
            </a:r>
            <a:r>
              <a:rPr lang="de-DE" sz="1400" dirty="0" err="1">
                <a:latin typeface="Calibri" pitchFamily="34" charset="0"/>
                <a:ea typeface="ＭＳ Ｐゴシック" pitchFamily="46" charset="-128"/>
                <a:cs typeface="Calibri" pitchFamily="34" charset="0"/>
              </a:rPr>
              <a:t>for</a:t>
            </a:r>
            <a:r>
              <a:rPr lang="de-DE" sz="1400" dirty="0">
                <a:latin typeface="Calibri" pitchFamily="34" charset="0"/>
                <a:ea typeface="ＭＳ Ｐゴシック" pitchFamily="46" charset="-128"/>
                <a:cs typeface="Calibri" pitchFamily="34" charset="0"/>
              </a:rPr>
              <a:t> Cross-</a:t>
            </a:r>
            <a:r>
              <a:rPr lang="de-DE" sz="1400" dirty="0" err="1">
                <a:latin typeface="Calibri" pitchFamily="34" charset="0"/>
                <a:ea typeface="ＭＳ Ｐゴシック" pitchFamily="46" charset="-128"/>
                <a:cs typeface="Calibri" pitchFamily="34" charset="0"/>
              </a:rPr>
              <a:t>border</a:t>
            </a:r>
            <a:r>
              <a:rPr lang="de-DE" sz="1400" dirty="0">
                <a:latin typeface="Calibri" pitchFamily="34" charset="0"/>
                <a:ea typeface="ＭＳ Ｐゴシック" pitchFamily="46" charset="-128"/>
                <a:cs typeface="Calibri" pitchFamily="34" charset="0"/>
              </a:rPr>
              <a:t> Services (SPOCS) </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b="1" dirty="0">
                <a:latin typeface="Calibri" pitchFamily="34" charset="0"/>
                <a:ea typeface="ＭＳ Ｐゴシック" pitchFamily="46" charset="-128"/>
                <a:cs typeface="Calibri" pitchFamily="34" charset="0"/>
              </a:rPr>
              <a:t>Gemeinschaftlich </a:t>
            </a:r>
            <a:r>
              <a:rPr lang="de-DE" sz="1400" b="1" dirty="0" smtClean="0">
                <a:latin typeface="Calibri" pitchFamily="34" charset="0"/>
                <a:ea typeface="ＭＳ Ｐゴシック" pitchFamily="46" charset="-128"/>
                <a:cs typeface="Calibri" pitchFamily="34" charset="0"/>
              </a:rPr>
              <a:t>Elektromobil </a:t>
            </a:r>
            <a:r>
              <a:rPr lang="de-DE" sz="1400" b="1" dirty="0">
                <a:latin typeface="Calibri" pitchFamily="34" charset="0"/>
                <a:ea typeface="ＭＳ Ｐゴシック" pitchFamily="46" charset="-128"/>
                <a:cs typeface="Calibri" pitchFamily="34" charset="0"/>
              </a:rPr>
              <a:t>(</a:t>
            </a:r>
            <a:r>
              <a:rPr lang="de-DE" sz="1400" b="1" dirty="0" err="1">
                <a:latin typeface="Calibri" pitchFamily="34" charset="0"/>
                <a:ea typeface="ＭＳ Ｐゴシック" pitchFamily="46" charset="-128"/>
                <a:cs typeface="Calibri" pitchFamily="34" charset="0"/>
              </a:rPr>
              <a:t>GeMo</a:t>
            </a:r>
            <a:r>
              <a:rPr lang="de-DE" sz="1400" b="1" dirty="0">
                <a:latin typeface="Calibri" pitchFamily="34" charset="0"/>
                <a:ea typeface="ＭＳ Ｐゴシック" pitchFamily="46" charset="-128"/>
                <a:cs typeface="Calibri" pitchFamily="34" charset="0"/>
              </a:rPr>
              <a:t>)</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Government </a:t>
            </a:r>
            <a:r>
              <a:rPr lang="de-DE" sz="1400" dirty="0" err="1">
                <a:latin typeface="Calibri" pitchFamily="34" charset="0"/>
                <a:ea typeface="ＭＳ Ｐゴシック" pitchFamily="46" charset="-128"/>
                <a:cs typeface="Calibri" pitchFamily="34" charset="0"/>
              </a:rPr>
              <a:t>Mashups</a:t>
            </a:r>
            <a:endParaRPr lang="de-DE" sz="1400" dirty="0">
              <a:latin typeface="Calibri" pitchFamily="34" charset="0"/>
              <a:ea typeface="ＭＳ Ｐゴシック" pitchFamily="46" charset="-128"/>
              <a:cs typeface="Calibri" pitchFamily="34" charset="0"/>
            </a:endParaRP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Kommune 2.0 </a:t>
            </a:r>
          </a:p>
        </p:txBody>
      </p:sp>
      <p:sp>
        <p:nvSpPr>
          <p:cNvPr id="16397" name="Rechteck 23"/>
          <p:cNvSpPr>
            <a:spLocks noChangeArrowheads="1"/>
          </p:cNvSpPr>
          <p:nvPr/>
        </p:nvSpPr>
        <p:spPr bwMode="auto">
          <a:xfrm>
            <a:off x="4524375" y="3600000"/>
            <a:ext cx="2416175" cy="2462213"/>
          </a:xfrm>
          <a:prstGeom prst="rect">
            <a:avLst/>
          </a:prstGeom>
          <a:noFill/>
          <a:ln w="9525">
            <a:noFill/>
            <a:miter lim="800000"/>
            <a:headEnd/>
            <a:tailEnd/>
          </a:ln>
        </p:spPr>
        <p:txBody>
          <a:bodyPr>
            <a:spAutoFit/>
          </a:bodyPr>
          <a:lstStyle/>
          <a:p>
            <a:pPr marL="179388" indent="-179388" defTabSz="457200" eaLnBrk="0" fontAlgn="base" hangingPunct="0">
              <a:lnSpc>
                <a:spcPct val="110000"/>
              </a:lnSpc>
              <a:spcAft>
                <a:spcPct val="0"/>
              </a:spcAft>
              <a:buClr>
                <a:schemeClr val="accent1"/>
              </a:buClr>
              <a:buSzPct val="120000"/>
              <a:defRPr/>
            </a:pPr>
            <a:endParaRPr lang="de-DE" sz="1400" dirty="0">
              <a:latin typeface="Calibri" pitchFamily="34" charset="0"/>
              <a:ea typeface="ＭＳ Ｐゴシック" pitchFamily="46" charset="-128"/>
              <a:cs typeface="Calibri" pitchFamily="34" charset="0"/>
            </a:endParaRP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err="1" smtClean="0">
                <a:latin typeface="Calibri" pitchFamily="34" charset="0"/>
                <a:ea typeface="ＭＳ Ｐゴシック" pitchFamily="46" charset="-128"/>
                <a:cs typeface="Calibri" pitchFamily="34" charset="0"/>
              </a:rPr>
              <a:t>Cloud</a:t>
            </a:r>
            <a:r>
              <a:rPr lang="de-DE" sz="1400" dirty="0" smtClean="0">
                <a:latin typeface="Calibri" pitchFamily="34" charset="0"/>
                <a:ea typeface="ＭＳ Ｐゴシック" pitchFamily="46" charset="-128"/>
                <a:cs typeface="Calibri" pitchFamily="34" charset="0"/>
              </a:rPr>
              <a:t> </a:t>
            </a:r>
            <a:r>
              <a:rPr lang="de-DE" sz="1400" dirty="0">
                <a:latin typeface="Calibri" pitchFamily="34" charset="0"/>
                <a:ea typeface="ＭＳ Ｐゴシック" pitchFamily="46" charset="-128"/>
                <a:cs typeface="Calibri" pitchFamily="34" charset="0"/>
              </a:rPr>
              <a:t>Computing</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err="1">
                <a:latin typeface="Calibri" pitchFamily="34" charset="0"/>
                <a:ea typeface="ＭＳ Ｐゴシック" pitchFamily="46" charset="-128"/>
                <a:cs typeface="Calibri" pitchFamily="34" charset="0"/>
              </a:rPr>
              <a:t>Improving</a:t>
            </a:r>
            <a:r>
              <a:rPr lang="de-DE" sz="1400" dirty="0">
                <a:latin typeface="Calibri" pitchFamily="34" charset="0"/>
                <a:ea typeface="ＭＳ Ｐゴシック" pitchFamily="46" charset="-128"/>
                <a:cs typeface="Calibri" pitchFamily="34" charset="0"/>
              </a:rPr>
              <a:t> Access </a:t>
            </a:r>
            <a:br>
              <a:rPr lang="de-DE" sz="1400" dirty="0">
                <a:latin typeface="Calibri" pitchFamily="34" charset="0"/>
                <a:ea typeface="ＭＳ Ｐゴシック" pitchFamily="46" charset="-128"/>
                <a:cs typeface="Calibri" pitchFamily="34" charset="0"/>
              </a:rPr>
            </a:br>
            <a:r>
              <a:rPr lang="de-DE" sz="1400" dirty="0" err="1">
                <a:latin typeface="Calibri" pitchFamily="34" charset="0"/>
                <a:ea typeface="ＭＳ Ｐゴシック" pitchFamily="46" charset="-128"/>
                <a:cs typeface="Calibri" pitchFamily="34" charset="0"/>
              </a:rPr>
              <a:t>to</a:t>
            </a:r>
            <a:r>
              <a:rPr lang="de-DE" sz="1400" dirty="0">
                <a:latin typeface="Calibri" pitchFamily="34" charset="0"/>
                <a:ea typeface="ＭＳ Ｐゴシック" pitchFamily="46" charset="-128"/>
                <a:cs typeface="Calibri" pitchFamily="34" charset="0"/>
              </a:rPr>
              <a:t> Text (IMPACT)</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IPv6</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Sichere, nachweisbare</a:t>
            </a:r>
            <a:br>
              <a:rPr lang="de-DE" sz="1400" dirty="0">
                <a:latin typeface="Calibri" pitchFamily="34" charset="0"/>
                <a:ea typeface="ＭＳ Ｐゴシック" pitchFamily="46" charset="-128"/>
                <a:cs typeface="Calibri" pitchFamily="34" charset="0"/>
              </a:rPr>
            </a:br>
            <a:r>
              <a:rPr lang="de-DE" sz="1400" dirty="0">
                <a:latin typeface="Calibri" pitchFamily="34" charset="0"/>
                <a:ea typeface="ＭＳ Ｐゴシック" pitchFamily="46" charset="-128"/>
                <a:cs typeface="Calibri" pitchFamily="34" charset="0"/>
              </a:rPr>
              <a:t>Identität Next Generation</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EU-DLR</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a:latin typeface="Calibri" pitchFamily="34" charset="0"/>
                <a:ea typeface="ＭＳ Ｐゴシック" pitchFamily="46" charset="-128"/>
                <a:cs typeface="Calibri" pitchFamily="34" charset="0"/>
              </a:rPr>
              <a:t>D115</a:t>
            </a:r>
          </a:p>
          <a:p>
            <a:pPr marL="179388" indent="-179388" defTabSz="457200" eaLnBrk="0" fontAlgn="base" hangingPunct="0">
              <a:lnSpc>
                <a:spcPct val="110000"/>
              </a:lnSpc>
              <a:spcAft>
                <a:spcPct val="0"/>
              </a:spcAft>
              <a:buClr>
                <a:schemeClr val="accent1"/>
              </a:buClr>
              <a:buSzPct val="120000"/>
              <a:buFont typeface="Arial" pitchFamily="34" charset="0"/>
              <a:buChar char="•"/>
              <a:defRPr/>
            </a:pPr>
            <a:r>
              <a:rPr lang="de-DE" sz="1400" dirty="0" err="1">
                <a:latin typeface="Calibri" pitchFamily="34" charset="0"/>
                <a:ea typeface="ＭＳ Ｐゴシック" pitchFamily="46" charset="-128"/>
                <a:cs typeface="Calibri" pitchFamily="34" charset="0"/>
              </a:rPr>
              <a:t>Trusted</a:t>
            </a:r>
            <a:r>
              <a:rPr lang="de-DE" sz="1400" dirty="0">
                <a:latin typeface="Calibri" pitchFamily="34" charset="0"/>
                <a:ea typeface="ＭＳ Ｐゴシック" pitchFamily="46" charset="-128"/>
                <a:cs typeface="Calibri" pitchFamily="34" charset="0"/>
              </a:rPr>
              <a:t> Safe</a:t>
            </a:r>
          </a:p>
        </p:txBody>
      </p:sp>
      <p:sp>
        <p:nvSpPr>
          <p:cNvPr id="28" name="Abgerundetes Rechteck 27"/>
          <p:cNvSpPr/>
          <p:nvPr/>
        </p:nvSpPr>
        <p:spPr>
          <a:xfrm>
            <a:off x="7680761" y="500730"/>
            <a:ext cx="194773" cy="971868"/>
          </a:xfrm>
          <a:prstGeom prst="roundRect">
            <a:avLst/>
          </a:prstGeom>
          <a:solidFill>
            <a:schemeClr val="bg2"/>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900" i="0" u="none" strike="noStrike" kern="0" cap="none" spc="0" normalizeH="0" baseline="0" dirty="0" smtClean="0">
                <a:ln>
                  <a:noFill/>
                </a:ln>
                <a:solidFill>
                  <a:sysClr val="window" lastClr="FFFFFF"/>
                </a:solidFill>
                <a:effectLst/>
                <a:uLnTx/>
                <a:uFillTx/>
                <a:latin typeface="Calibri" pitchFamily="34" charset="0"/>
                <a:cs typeface="Calibri" pitchFamily="34" charset="0"/>
              </a:rPr>
              <a:t>eGovernment</a:t>
            </a:r>
            <a:endParaRPr kumimoji="0" lang="de-DE" sz="900" i="0" u="none" strike="noStrike" kern="0" cap="none" spc="0" normalizeH="0" baseline="0" dirty="0">
              <a:ln>
                <a:noFill/>
              </a:ln>
              <a:solidFill>
                <a:sysClr val="window" lastClr="FFFFFF"/>
              </a:solidFill>
              <a:effectLst/>
              <a:uLnTx/>
              <a:uFillTx/>
              <a:latin typeface="Calibri" pitchFamily="34" charset="0"/>
              <a:cs typeface="Calibri" pitchFamily="34" charset="0"/>
            </a:endParaRPr>
          </a:p>
        </p:txBody>
      </p:sp>
      <p:sp>
        <p:nvSpPr>
          <p:cNvPr id="29" name="Abgerundetes Rechteck 28"/>
          <p:cNvSpPr/>
          <p:nvPr/>
        </p:nvSpPr>
        <p:spPr>
          <a:xfrm>
            <a:off x="7972921"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smtClean="0">
                <a:solidFill>
                  <a:sysClr val="window" lastClr="FFFFFF"/>
                </a:solidFill>
                <a:latin typeface="Calibri" pitchFamily="34" charset="0"/>
                <a:cs typeface="Calibri" pitchFamily="34" charset="0"/>
              </a:rPr>
              <a:t>eHealth</a:t>
            </a:r>
            <a:endParaRPr lang="de-DE" sz="900" kern="0">
              <a:solidFill>
                <a:sysClr val="window" lastClr="FFFFFF"/>
              </a:solidFill>
              <a:latin typeface="Calibri" pitchFamily="34" charset="0"/>
              <a:cs typeface="Calibri" pitchFamily="34" charset="0"/>
            </a:endParaRPr>
          </a:p>
        </p:txBody>
      </p:sp>
      <p:sp>
        <p:nvSpPr>
          <p:cNvPr id="30" name="Abgerundetes Rechteck 29"/>
          <p:cNvSpPr/>
          <p:nvPr/>
        </p:nvSpPr>
        <p:spPr>
          <a:xfrm>
            <a:off x="8265080"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lIns="90000" bIns="180000" rtlCol="0" anchor="ctr"/>
          <a:lstStyle/>
          <a:p>
            <a:pPr algn="ctr"/>
            <a:r>
              <a:rPr lang="de-DE" sz="900" kern="0" dirty="0" smtClean="0">
                <a:solidFill>
                  <a:sysClr val="window" lastClr="FFFFFF"/>
                </a:solidFill>
                <a:latin typeface="Calibri" pitchFamily="34" charset="0"/>
                <a:cs typeface="Calibri" pitchFamily="34" charset="0"/>
              </a:rPr>
              <a:t>Public </a:t>
            </a:r>
            <a:r>
              <a:rPr lang="de-DE" sz="900" kern="0" dirty="0" err="1">
                <a:solidFill>
                  <a:sysClr val="window" lastClr="FFFFFF"/>
                </a:solidFill>
                <a:latin typeface="Calibri" pitchFamily="34" charset="0"/>
                <a:cs typeface="Calibri" pitchFamily="34" charset="0"/>
              </a:rPr>
              <a:t>Safety</a:t>
            </a:r>
            <a:endParaRPr lang="de-DE" sz="900" kern="0" dirty="0">
              <a:solidFill>
                <a:sysClr val="window" lastClr="FFFFFF"/>
              </a:solidFill>
              <a:latin typeface="Calibri" pitchFamily="34" charset="0"/>
              <a:cs typeface="Calibri" pitchFamily="34" charset="0"/>
            </a:endParaRPr>
          </a:p>
        </p:txBody>
      </p:sp>
      <p:sp>
        <p:nvSpPr>
          <p:cNvPr id="31" name="Abgerundetes Rechteck 30"/>
          <p:cNvSpPr/>
          <p:nvPr/>
        </p:nvSpPr>
        <p:spPr>
          <a:xfrm>
            <a:off x="8557240"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dirty="0" smtClean="0">
                <a:solidFill>
                  <a:sysClr val="window" lastClr="FFFFFF"/>
                </a:solidFill>
                <a:latin typeface="Calibri" pitchFamily="34" charset="0"/>
                <a:cs typeface="Calibri" pitchFamily="34" charset="0"/>
              </a:rPr>
              <a:t>Smart Mobility</a:t>
            </a:r>
            <a:endParaRPr lang="de-DE" sz="900" kern="0" dirty="0">
              <a:solidFill>
                <a:sysClr val="window" lastClr="FFFFFF"/>
              </a:solidFill>
              <a:latin typeface="Calibri" pitchFamily="34" charset="0"/>
              <a:cs typeface="Calibri" pitchFamily="34" charset="0"/>
            </a:endParaRPr>
          </a:p>
        </p:txBody>
      </p:sp>
      <p:sp>
        <p:nvSpPr>
          <p:cNvPr id="32" name="Abgerundetes Rechteck 31"/>
          <p:cNvSpPr/>
          <p:nvPr/>
        </p:nvSpPr>
        <p:spPr>
          <a:xfrm>
            <a:off x="8849399"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dirty="0" smtClean="0">
                <a:solidFill>
                  <a:sysClr val="window" lastClr="FFFFFF"/>
                </a:solidFill>
                <a:latin typeface="Calibri" pitchFamily="34" charset="0"/>
                <a:cs typeface="Calibri" pitchFamily="34" charset="0"/>
              </a:rPr>
              <a:t>Smart </a:t>
            </a:r>
            <a:r>
              <a:rPr lang="de-DE" sz="900" kern="0" dirty="0" err="1" smtClean="0">
                <a:solidFill>
                  <a:sysClr val="window" lastClr="FFFFFF"/>
                </a:solidFill>
                <a:latin typeface="Calibri" pitchFamily="34" charset="0"/>
                <a:cs typeface="Calibri" pitchFamily="34" charset="0"/>
              </a:rPr>
              <a:t>Energy</a:t>
            </a:r>
            <a:endParaRPr lang="de-DE" sz="900" kern="0" dirty="0">
              <a:solidFill>
                <a:sysClr val="window" lastClr="FFFFFF"/>
              </a:solidFill>
              <a:latin typeface="Calibri" pitchFamily="34" charset="0"/>
              <a:cs typeface="Calibri" pitchFamily="34" charset="0"/>
            </a:endParaRPr>
          </a:p>
        </p:txBody>
      </p:sp>
      <p:sp>
        <p:nvSpPr>
          <p:cNvPr id="33" name="Gleichschenkliges Dreieck 32"/>
          <p:cNvSpPr/>
          <p:nvPr/>
        </p:nvSpPr>
        <p:spPr>
          <a:xfrm>
            <a:off x="7632068" y="129332"/>
            <a:ext cx="1460798" cy="245229"/>
          </a:xfrm>
          <a:prstGeom prst="triangle">
            <a:avLst>
              <a:gd name="adj" fmla="val 50000"/>
            </a:avLst>
          </a:prstGeom>
          <a:solidFill>
            <a:schemeClr val="bg1">
              <a:lumMod val="65000"/>
            </a:schemeClr>
          </a:solidFill>
          <a:ln w="9525">
            <a:solidFill>
              <a:schemeClr val="bg1"/>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0" tIns="0" rIns="0" bIns="396000" rtlCol="0" anchor="t" anchorCtr="0"/>
          <a:lstStyle/>
          <a:p>
            <a:pPr algn="ctr" defTabSz="914400" fontAlgn="auto">
              <a:spcBef>
                <a:spcPts val="0"/>
              </a:spcBef>
              <a:spcAft>
                <a:spcPts val="0"/>
              </a:spcAft>
            </a:pPr>
            <a:endParaRPr lang="de-DE" sz="900" kern="0" dirty="0">
              <a:solidFill>
                <a:schemeClr val="bg1"/>
              </a:solidFill>
              <a:latin typeface="Calibri" pitchFamily="34" charset="0"/>
              <a:cs typeface="Calibri" pitchFamily="34" charset="0"/>
            </a:endParaRPr>
          </a:p>
        </p:txBody>
      </p:sp>
      <p:sp>
        <p:nvSpPr>
          <p:cNvPr id="34" name="Abgerundetes Rechteck 33"/>
          <p:cNvSpPr/>
          <p:nvPr/>
        </p:nvSpPr>
        <p:spPr>
          <a:xfrm>
            <a:off x="7632000" y="396648"/>
            <a:ext cx="1460981" cy="127441"/>
          </a:xfrm>
          <a:prstGeom prst="roundRect">
            <a:avLst/>
          </a:prstGeom>
          <a:solidFill>
            <a:schemeClr val="bg1">
              <a:lumMod val="65000"/>
            </a:schemeClr>
          </a:solidFill>
          <a:ln w="9525">
            <a:solidFill>
              <a:schemeClr val="bg1"/>
            </a:solid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bIns="46800" anchor="ctr"/>
          <a:lstStyle/>
          <a:p>
            <a:pPr algn="ctr" defTabSz="914400" fontAlgn="auto">
              <a:spcBef>
                <a:spcPts val="0"/>
              </a:spcBef>
              <a:spcAft>
                <a:spcPts val="0"/>
              </a:spcAft>
              <a:defRPr/>
            </a:pPr>
            <a:r>
              <a:rPr lang="de-DE" sz="800" kern="0" dirty="0" smtClean="0">
                <a:solidFill>
                  <a:schemeClr val="bg1"/>
                </a:solidFill>
                <a:latin typeface="Calibri" pitchFamily="34" charset="0"/>
                <a:cs typeface="Calibri" pitchFamily="34" charset="0"/>
              </a:rPr>
              <a:t>System Quality Engineering</a:t>
            </a:r>
            <a:endParaRPr lang="de-DE" sz="800" kern="0" dirty="0">
              <a:solidFill>
                <a:schemeClr val="bg1"/>
              </a:solidFill>
              <a:latin typeface="Calibri" pitchFamily="34" charset="0"/>
              <a:cs typeface="Calibri" pitchFamily="34" charset="0"/>
            </a:endParaRPr>
          </a:p>
        </p:txBody>
      </p:sp>
      <p:sp>
        <p:nvSpPr>
          <p:cNvPr id="35" name="Abgerundetes Rechteck 34"/>
          <p:cNvSpPr/>
          <p:nvPr/>
        </p:nvSpPr>
        <p:spPr>
          <a:xfrm>
            <a:off x="7632000" y="1323108"/>
            <a:ext cx="1460981" cy="119010"/>
          </a:xfrm>
          <a:prstGeom prst="roundRect">
            <a:avLst/>
          </a:prstGeom>
          <a:solidFill>
            <a:schemeClr val="bg1">
              <a:lumMod val="65000"/>
            </a:schemeClr>
          </a:solidFill>
          <a:ln w="9525">
            <a:solidFill>
              <a:schemeClr val="bg1"/>
            </a:solid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lIns="36000" rIns="36000" bIns="46800" anchor="ctr"/>
          <a:lstStyle/>
          <a:p>
            <a:pPr algn="ctr" defTabSz="914400" fontAlgn="auto">
              <a:spcBef>
                <a:spcPts val="0"/>
              </a:spcBef>
              <a:spcAft>
                <a:spcPts val="0"/>
              </a:spcAft>
              <a:defRPr/>
            </a:pPr>
            <a:r>
              <a:rPr lang="de-DE" sz="700" kern="0" dirty="0" smtClean="0">
                <a:solidFill>
                  <a:schemeClr val="bg1"/>
                </a:solidFill>
                <a:latin typeface="Calibri" pitchFamily="34" charset="0"/>
                <a:cs typeface="Calibri" pitchFamily="34" charset="0"/>
              </a:rPr>
              <a:t>Smart Communication</a:t>
            </a:r>
            <a:endParaRPr lang="de-DE" sz="700" kern="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52526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pPr>
              <a:defRPr/>
            </a:pPr>
            <a:r>
              <a:rPr lang="de-DE" dirty="0" smtClean="0"/>
              <a:t>System Quality Center – </a:t>
            </a:r>
            <a:r>
              <a:rPr lang="de-DE" dirty="0" smtClean="0">
                <a:solidFill>
                  <a:srgbClr val="C00000"/>
                </a:solidFill>
              </a:rPr>
              <a:t>SQC</a:t>
            </a:r>
            <a:r>
              <a:rPr lang="de-DE" sz="2200" b="1" dirty="0" smtClean="0">
                <a:solidFill>
                  <a:srgbClr val="C00000"/>
                </a:solidFill>
              </a:rPr>
              <a:t/>
            </a:r>
            <a:br>
              <a:rPr lang="de-DE" sz="2200" b="1" dirty="0" smtClean="0">
                <a:solidFill>
                  <a:srgbClr val="C00000"/>
                </a:solidFill>
              </a:rPr>
            </a:br>
            <a:endParaRPr lang="de-DE" sz="1400" b="1" dirty="0">
              <a:solidFill>
                <a:srgbClr val="C00000"/>
              </a:solidFill>
            </a:endParaRPr>
          </a:p>
        </p:txBody>
      </p:sp>
      <p:sp>
        <p:nvSpPr>
          <p:cNvPr id="70659" name="Inhaltsplatzhalter 5"/>
          <p:cNvSpPr>
            <a:spLocks noGrp="1"/>
          </p:cNvSpPr>
          <p:nvPr>
            <p:ph idx="1"/>
          </p:nvPr>
        </p:nvSpPr>
        <p:spPr>
          <a:xfrm>
            <a:off x="439738" y="908720"/>
            <a:ext cx="5212382" cy="5112568"/>
          </a:xfrm>
        </p:spPr>
        <p:txBody>
          <a:bodyPr/>
          <a:lstStyle/>
          <a:p>
            <a:pPr>
              <a:lnSpc>
                <a:spcPct val="100000"/>
              </a:lnSpc>
              <a:buNone/>
              <a:defRPr/>
            </a:pPr>
            <a:r>
              <a:rPr lang="de-DE" sz="1100" b="1" dirty="0"/>
              <a:t>SQC bietet Methoden, Prozesse und Werkzeuge für </a:t>
            </a:r>
            <a:r>
              <a:rPr lang="de-DE" sz="1100" b="1" dirty="0" smtClean="0"/>
              <a:t>die</a:t>
            </a:r>
          </a:p>
          <a:p>
            <a:pPr>
              <a:lnSpc>
                <a:spcPct val="100000"/>
              </a:lnSpc>
              <a:buNone/>
              <a:defRPr/>
            </a:pPr>
            <a:r>
              <a:rPr lang="de-DE" sz="1100" b="1" dirty="0" smtClean="0"/>
              <a:t>Entwicklung </a:t>
            </a:r>
            <a:r>
              <a:rPr lang="de-DE" sz="1100" b="1" dirty="0"/>
              <a:t>und Qualitätssicherung von </a:t>
            </a:r>
            <a:r>
              <a:rPr lang="de-DE" sz="1100" b="1" dirty="0" smtClean="0"/>
              <a:t>softwarebasierten</a:t>
            </a:r>
          </a:p>
          <a:p>
            <a:pPr>
              <a:lnSpc>
                <a:spcPct val="100000"/>
              </a:lnSpc>
              <a:buNone/>
              <a:defRPr/>
            </a:pPr>
            <a:r>
              <a:rPr lang="de-DE" sz="1100" b="1" dirty="0" smtClean="0"/>
              <a:t>Systemen </a:t>
            </a:r>
            <a:r>
              <a:rPr lang="de-DE" sz="1100" b="1" dirty="0"/>
              <a:t>und Diensten</a:t>
            </a:r>
            <a:endParaRPr lang="de-DE" sz="1100" b="1" dirty="0" smtClean="0"/>
          </a:p>
          <a:p>
            <a:pPr eaLnBrk="1" hangingPunct="1">
              <a:lnSpc>
                <a:spcPct val="100000"/>
              </a:lnSpc>
              <a:buFont typeface="Arial" pitchFamily="34" charset="0"/>
              <a:buNone/>
              <a:defRPr/>
            </a:pPr>
            <a:endParaRPr lang="de-DE" sz="1100" b="1" dirty="0" smtClean="0"/>
          </a:p>
          <a:p>
            <a:pPr eaLnBrk="1" hangingPunct="1">
              <a:lnSpc>
                <a:spcPct val="100000"/>
              </a:lnSpc>
              <a:buFont typeface="Arial" pitchFamily="34" charset="0"/>
              <a:buNone/>
              <a:defRPr/>
            </a:pPr>
            <a:r>
              <a:rPr lang="de-DE" sz="1200" b="1" dirty="0" smtClean="0"/>
              <a:t>Forschung &amp; Entwicklung</a:t>
            </a:r>
          </a:p>
          <a:p>
            <a:pPr>
              <a:lnSpc>
                <a:spcPct val="100000"/>
              </a:lnSpc>
              <a:defRPr/>
            </a:pPr>
            <a:r>
              <a:rPr lang="de-DE" sz="1200" dirty="0" smtClean="0"/>
              <a:t>Optimierung von Systemarchitekturen</a:t>
            </a:r>
          </a:p>
          <a:p>
            <a:pPr>
              <a:lnSpc>
                <a:spcPct val="100000"/>
              </a:lnSpc>
              <a:defRPr/>
            </a:pPr>
            <a:r>
              <a:rPr lang="de-DE" sz="1200" dirty="0" smtClean="0"/>
              <a:t>Modellbasiertes Entwickeln und Testen softwarebasierter Systeme</a:t>
            </a:r>
          </a:p>
          <a:p>
            <a:pPr>
              <a:lnSpc>
                <a:spcPct val="100000"/>
              </a:lnSpc>
              <a:defRPr/>
            </a:pPr>
            <a:r>
              <a:rPr lang="de-DE" sz="1200" dirty="0" smtClean="0"/>
              <a:t>Werkzeugentwicklung</a:t>
            </a:r>
          </a:p>
          <a:p>
            <a:pPr>
              <a:lnSpc>
                <a:spcPct val="100000"/>
              </a:lnSpc>
              <a:defRPr/>
            </a:pPr>
            <a:r>
              <a:rPr lang="de-DE" sz="1200" dirty="0" smtClean="0"/>
              <a:t>Modellmanagement und Modellqualität</a:t>
            </a:r>
          </a:p>
          <a:p>
            <a:pPr>
              <a:lnSpc>
                <a:spcPct val="100000"/>
              </a:lnSpc>
              <a:defRPr/>
            </a:pPr>
            <a:r>
              <a:rPr lang="de-DE" sz="1200" dirty="0" smtClean="0"/>
              <a:t>Konformitäts-, Interoperabilitäts-, Performanz- und Sicherheitstests</a:t>
            </a:r>
          </a:p>
          <a:p>
            <a:pPr>
              <a:lnSpc>
                <a:spcPct val="100000"/>
              </a:lnSpc>
              <a:defRPr/>
            </a:pPr>
            <a:r>
              <a:rPr lang="de-DE" sz="1200" dirty="0" smtClean="0"/>
              <a:t>Produktqualifizierung und Zertifizierungsunterstützung</a:t>
            </a:r>
          </a:p>
          <a:p>
            <a:pPr>
              <a:lnSpc>
                <a:spcPct val="100000"/>
              </a:lnSpc>
              <a:defRPr/>
            </a:pPr>
            <a:r>
              <a:rPr lang="de-DE" sz="1200" dirty="0" smtClean="0"/>
              <a:t>Schulung und Beratung</a:t>
            </a:r>
          </a:p>
          <a:p>
            <a:pPr marL="0" indent="0">
              <a:lnSpc>
                <a:spcPct val="100000"/>
              </a:lnSpc>
              <a:buNone/>
              <a:defRPr/>
            </a:pPr>
            <a:endParaRPr lang="de-DE" sz="1200" dirty="0"/>
          </a:p>
          <a:p>
            <a:pPr marL="0" indent="0">
              <a:lnSpc>
                <a:spcPct val="100000"/>
              </a:lnSpc>
              <a:buNone/>
              <a:defRPr/>
            </a:pPr>
            <a:r>
              <a:rPr lang="de-DE" sz="1100" b="1" dirty="0" smtClean="0"/>
              <a:t>Schlüsselprojekte</a:t>
            </a:r>
          </a:p>
          <a:p>
            <a:pPr>
              <a:lnSpc>
                <a:spcPct val="100000"/>
              </a:lnSpc>
              <a:defRPr/>
            </a:pPr>
            <a:r>
              <a:rPr lang="de-DE" sz="1200" dirty="0" smtClean="0"/>
              <a:t>SPES_XT – Software Plattform Embedded Systems XT</a:t>
            </a:r>
          </a:p>
          <a:p>
            <a:pPr>
              <a:lnSpc>
                <a:spcPct val="100000"/>
              </a:lnSpc>
              <a:defRPr/>
            </a:pPr>
            <a:r>
              <a:rPr lang="de-DE" sz="1200" dirty="0" smtClean="0"/>
              <a:t>CRYSTAL – Critical System Engineering </a:t>
            </a:r>
            <a:r>
              <a:rPr lang="de-DE" sz="1200" dirty="0" err="1" smtClean="0"/>
              <a:t>Acceleration</a:t>
            </a:r>
            <a:endParaRPr lang="de-DE" sz="1200" dirty="0" smtClean="0"/>
          </a:p>
          <a:p>
            <a:pPr>
              <a:lnSpc>
                <a:spcPct val="100000"/>
              </a:lnSpc>
              <a:defRPr/>
            </a:pPr>
            <a:r>
              <a:rPr lang="de-DE" sz="1200" dirty="0" smtClean="0"/>
              <a:t>MIDAS – Model </a:t>
            </a:r>
            <a:r>
              <a:rPr lang="de-DE" sz="1200" dirty="0" err="1" smtClean="0"/>
              <a:t>and</a:t>
            </a:r>
            <a:r>
              <a:rPr lang="de-DE" sz="1200" dirty="0" smtClean="0"/>
              <a:t> </a:t>
            </a:r>
            <a:r>
              <a:rPr lang="de-DE" sz="1200" dirty="0" err="1" smtClean="0"/>
              <a:t>Inference</a:t>
            </a:r>
            <a:r>
              <a:rPr lang="de-DE" sz="1200" dirty="0" smtClean="0"/>
              <a:t> </a:t>
            </a:r>
            <a:r>
              <a:rPr lang="de-DE" sz="1200" dirty="0" err="1" smtClean="0"/>
              <a:t>Driven</a:t>
            </a:r>
            <a:r>
              <a:rPr lang="de-DE" sz="1200" dirty="0" smtClean="0"/>
              <a:t> – </a:t>
            </a:r>
            <a:r>
              <a:rPr lang="de-DE" sz="1200" dirty="0" err="1" smtClean="0"/>
              <a:t>Automated</a:t>
            </a:r>
            <a:r>
              <a:rPr lang="de-DE" sz="1200" dirty="0" smtClean="0"/>
              <a:t> </a:t>
            </a:r>
            <a:r>
              <a:rPr lang="de-DE" sz="1200" dirty="0" err="1" smtClean="0"/>
              <a:t>testing</a:t>
            </a:r>
            <a:r>
              <a:rPr lang="de-DE" sz="1200" dirty="0" smtClean="0"/>
              <a:t> </a:t>
            </a:r>
            <a:r>
              <a:rPr lang="de-DE" sz="1200" dirty="0" err="1" smtClean="0"/>
              <a:t>of</a:t>
            </a:r>
            <a:r>
              <a:rPr lang="de-DE" sz="1200" dirty="0" smtClean="0"/>
              <a:t> Services </a:t>
            </a:r>
            <a:r>
              <a:rPr lang="de-DE" sz="1200" dirty="0" err="1" smtClean="0"/>
              <a:t>architectures</a:t>
            </a:r>
            <a:endParaRPr lang="de-DE" sz="1200" dirty="0" smtClean="0"/>
          </a:p>
        </p:txBody>
      </p:sp>
      <p:sp>
        <p:nvSpPr>
          <p:cNvPr id="10" name="Rechteck 9"/>
          <p:cNvSpPr/>
          <p:nvPr/>
        </p:nvSpPr>
        <p:spPr>
          <a:xfrm>
            <a:off x="5569255" y="4864749"/>
            <a:ext cx="3586361" cy="1062599"/>
          </a:xfrm>
          <a:prstGeom prst="rect">
            <a:avLst/>
          </a:prstGeom>
        </p:spPr>
        <p:txBody>
          <a:bodyPr wrap="square">
            <a:spAutoFit/>
          </a:bodyPr>
          <a:lstStyle/>
          <a:p>
            <a:pPr marL="263525" indent="-263525">
              <a:lnSpc>
                <a:spcPct val="110000"/>
              </a:lnSpc>
              <a:spcBef>
                <a:spcPts val="0"/>
              </a:spcBef>
              <a:buClr>
                <a:srgbClr val="CC1F2F"/>
              </a:buClr>
              <a:buSzPct val="120000"/>
              <a:defRPr/>
            </a:pPr>
            <a:r>
              <a:rPr lang="de-DE" sz="1400" b="1" dirty="0" smtClean="0">
                <a:latin typeface="Calibri" pitchFamily="34" charset="0"/>
                <a:ea typeface="ＭＳ Ｐゴシック" pitchFamily="46" charset="-128"/>
                <a:cs typeface="Calibri" pitchFamily="34" charset="0"/>
              </a:rPr>
              <a:t>Labore</a:t>
            </a:r>
          </a:p>
          <a:p>
            <a:pPr marL="179388" indent="-179388" defTabSz="457200" fontAlgn="base">
              <a:lnSpc>
                <a:spcPct val="110000"/>
              </a:lnSpc>
              <a:spcBef>
                <a:spcPts val="330"/>
              </a:spcBef>
              <a:spcAft>
                <a:spcPct val="0"/>
              </a:spcAft>
              <a:buClr>
                <a:srgbClr val="B51F1F"/>
              </a:buClr>
              <a:buSzPct val="120000"/>
              <a:buFont typeface="Arial" pitchFamily="34" charset="0"/>
              <a:buChar char="•"/>
              <a:defRPr/>
            </a:pPr>
            <a:r>
              <a:rPr lang="de-DE" sz="1200" dirty="0" err="1" smtClean="0">
                <a:latin typeface="Calibri" pitchFamily="34" charset="0"/>
                <a:ea typeface="ＭＳ Ｐゴシック" pitchFamily="46" charset="-128"/>
                <a:cs typeface="Calibri" pitchFamily="34" charset="0"/>
              </a:rPr>
              <a:t>Interoperability</a:t>
            </a:r>
            <a:r>
              <a:rPr lang="de-DE" sz="1200" dirty="0" smtClean="0">
                <a:latin typeface="Calibri" pitchFamily="34" charset="0"/>
                <a:ea typeface="ＭＳ Ｐゴシック" pitchFamily="46" charset="-128"/>
                <a:cs typeface="Calibri" pitchFamily="34" charset="0"/>
              </a:rPr>
              <a:t> &amp; </a:t>
            </a:r>
            <a:r>
              <a:rPr lang="de-DE" sz="1200" dirty="0" err="1" smtClean="0">
                <a:latin typeface="Calibri" pitchFamily="34" charset="0"/>
                <a:ea typeface="ＭＳ Ｐゴシック" pitchFamily="46" charset="-128"/>
                <a:cs typeface="Calibri" pitchFamily="34" charset="0"/>
              </a:rPr>
              <a:t>Conformance</a:t>
            </a:r>
            <a:r>
              <a:rPr lang="de-DE" sz="1200" dirty="0" smtClean="0">
                <a:latin typeface="Calibri" pitchFamily="34" charset="0"/>
                <a:ea typeface="ＭＳ Ｐゴシック" pitchFamily="46" charset="-128"/>
                <a:cs typeface="Calibri" pitchFamily="34" charset="0"/>
              </a:rPr>
              <a:t> Test Lab</a:t>
            </a:r>
          </a:p>
          <a:p>
            <a:pPr marL="179388" indent="-179388" defTabSz="457200" fontAlgn="base">
              <a:lnSpc>
                <a:spcPct val="110000"/>
              </a:lnSpc>
              <a:spcBef>
                <a:spcPts val="330"/>
              </a:spcBef>
              <a:spcAft>
                <a:spcPct val="0"/>
              </a:spcAft>
              <a:buClr>
                <a:srgbClr val="B51F1F"/>
              </a:buClr>
              <a:buSzPct val="120000"/>
              <a:buFont typeface="Arial" pitchFamily="34" charset="0"/>
              <a:buChar char="•"/>
              <a:defRPr/>
            </a:pPr>
            <a:r>
              <a:rPr lang="de-DE" sz="1200" dirty="0" smtClean="0">
                <a:latin typeface="Calibri" pitchFamily="34" charset="0"/>
                <a:ea typeface="ＭＳ Ｐゴシック" pitchFamily="46" charset="-128"/>
                <a:cs typeface="Calibri" pitchFamily="34" charset="0"/>
              </a:rPr>
              <a:t>Embedded Multicore Lab</a:t>
            </a:r>
          </a:p>
          <a:p>
            <a:pPr marL="179388" indent="-179388" defTabSz="457200" fontAlgn="base">
              <a:lnSpc>
                <a:spcPct val="110000"/>
              </a:lnSpc>
              <a:spcBef>
                <a:spcPts val="330"/>
              </a:spcBef>
              <a:spcAft>
                <a:spcPct val="0"/>
              </a:spcAft>
              <a:buClr>
                <a:srgbClr val="B51F1F"/>
              </a:buClr>
              <a:buSzPct val="120000"/>
              <a:buFont typeface="Arial" pitchFamily="34" charset="0"/>
              <a:buChar char="•"/>
              <a:defRPr/>
            </a:pPr>
            <a:r>
              <a:rPr lang="de-DE" sz="1200" dirty="0" smtClean="0">
                <a:latin typeface="Calibri" pitchFamily="34" charset="0"/>
                <a:ea typeface="ＭＳ Ｐゴシック" pitchFamily="46" charset="-128"/>
                <a:cs typeface="Calibri" pitchFamily="34" charset="0"/>
              </a:rPr>
              <a:t>IPv6-Testing Lab</a:t>
            </a:r>
            <a:endParaRPr lang="de-DE" sz="1200" dirty="0">
              <a:latin typeface="Calibri" pitchFamily="34" charset="0"/>
              <a:ea typeface="ＭＳ Ｐゴシック" pitchFamily="46" charset="-128"/>
              <a:cs typeface="Calibri" pitchFamily="34" charset="0"/>
            </a:endParaRPr>
          </a:p>
        </p:txBody>
      </p:sp>
      <p:sp>
        <p:nvSpPr>
          <p:cNvPr id="26" name="Abgerundetes Rechteck 25"/>
          <p:cNvSpPr/>
          <p:nvPr/>
        </p:nvSpPr>
        <p:spPr>
          <a:xfrm>
            <a:off x="7680761"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900" i="0" u="none" strike="noStrike" kern="0" cap="none" spc="0" normalizeH="0" baseline="0" dirty="0" smtClean="0">
                <a:ln>
                  <a:noFill/>
                </a:ln>
                <a:solidFill>
                  <a:sysClr val="window" lastClr="FFFFFF"/>
                </a:solidFill>
                <a:effectLst/>
                <a:uLnTx/>
                <a:uFillTx/>
                <a:latin typeface="Calibri" pitchFamily="34" charset="0"/>
                <a:cs typeface="Calibri" pitchFamily="34" charset="0"/>
              </a:rPr>
              <a:t>eGovernment</a:t>
            </a:r>
            <a:endParaRPr kumimoji="0" lang="de-DE" sz="900" i="0" u="none" strike="noStrike" kern="0" cap="none" spc="0" normalizeH="0" baseline="0" dirty="0">
              <a:ln>
                <a:noFill/>
              </a:ln>
              <a:solidFill>
                <a:sysClr val="window" lastClr="FFFFFF"/>
              </a:solidFill>
              <a:effectLst/>
              <a:uLnTx/>
              <a:uFillTx/>
              <a:latin typeface="Calibri" pitchFamily="34" charset="0"/>
              <a:cs typeface="Calibri" pitchFamily="34" charset="0"/>
            </a:endParaRPr>
          </a:p>
        </p:txBody>
      </p:sp>
      <p:sp>
        <p:nvSpPr>
          <p:cNvPr id="27" name="Abgerundetes Rechteck 26"/>
          <p:cNvSpPr/>
          <p:nvPr/>
        </p:nvSpPr>
        <p:spPr>
          <a:xfrm>
            <a:off x="7972921"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dirty="0" err="1" smtClean="0">
                <a:solidFill>
                  <a:sysClr val="window" lastClr="FFFFFF"/>
                </a:solidFill>
                <a:latin typeface="Calibri" pitchFamily="34" charset="0"/>
                <a:cs typeface="Calibri" pitchFamily="34" charset="0"/>
              </a:rPr>
              <a:t>eHealth</a:t>
            </a:r>
            <a:endParaRPr lang="de-DE" sz="900" kern="0" dirty="0">
              <a:solidFill>
                <a:sysClr val="window" lastClr="FFFFFF"/>
              </a:solidFill>
              <a:latin typeface="Calibri" pitchFamily="34" charset="0"/>
              <a:cs typeface="Calibri" pitchFamily="34" charset="0"/>
            </a:endParaRPr>
          </a:p>
        </p:txBody>
      </p:sp>
      <p:sp>
        <p:nvSpPr>
          <p:cNvPr id="28" name="Abgerundetes Rechteck 27"/>
          <p:cNvSpPr/>
          <p:nvPr/>
        </p:nvSpPr>
        <p:spPr>
          <a:xfrm>
            <a:off x="8265080"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lIns="90000" bIns="180000" rtlCol="0" anchor="ctr"/>
          <a:lstStyle/>
          <a:p>
            <a:pPr algn="ctr"/>
            <a:r>
              <a:rPr lang="de-DE" sz="900" kern="0" dirty="0">
                <a:solidFill>
                  <a:sysClr val="window" lastClr="FFFFFF"/>
                </a:solidFill>
                <a:latin typeface="Calibri" pitchFamily="34" charset="0"/>
                <a:cs typeface="Calibri" pitchFamily="34" charset="0"/>
              </a:rPr>
              <a:t>Public </a:t>
            </a:r>
            <a:r>
              <a:rPr lang="de-DE" sz="900" kern="0" dirty="0" err="1">
                <a:solidFill>
                  <a:sysClr val="window" lastClr="FFFFFF"/>
                </a:solidFill>
                <a:latin typeface="Calibri" pitchFamily="34" charset="0"/>
                <a:cs typeface="Calibri" pitchFamily="34" charset="0"/>
              </a:rPr>
              <a:t>Safety</a:t>
            </a:r>
            <a:endParaRPr lang="de-DE" sz="900" kern="0" dirty="0">
              <a:solidFill>
                <a:sysClr val="window" lastClr="FFFFFF"/>
              </a:solidFill>
              <a:latin typeface="Calibri" pitchFamily="34" charset="0"/>
              <a:cs typeface="Calibri" pitchFamily="34" charset="0"/>
            </a:endParaRPr>
          </a:p>
        </p:txBody>
      </p:sp>
      <p:sp>
        <p:nvSpPr>
          <p:cNvPr id="29" name="Abgerundetes Rechteck 28"/>
          <p:cNvSpPr/>
          <p:nvPr/>
        </p:nvSpPr>
        <p:spPr>
          <a:xfrm>
            <a:off x="8557240"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dirty="0" smtClean="0">
                <a:solidFill>
                  <a:sysClr val="window" lastClr="FFFFFF"/>
                </a:solidFill>
                <a:latin typeface="Calibri" pitchFamily="34" charset="0"/>
                <a:cs typeface="Calibri" pitchFamily="34" charset="0"/>
              </a:rPr>
              <a:t>Smart Mobility</a:t>
            </a:r>
            <a:endParaRPr lang="de-DE" sz="900" kern="0" dirty="0">
              <a:solidFill>
                <a:sysClr val="window" lastClr="FFFFFF"/>
              </a:solidFill>
              <a:latin typeface="Calibri" pitchFamily="34" charset="0"/>
              <a:cs typeface="Calibri" pitchFamily="34" charset="0"/>
            </a:endParaRPr>
          </a:p>
        </p:txBody>
      </p:sp>
      <p:sp>
        <p:nvSpPr>
          <p:cNvPr id="30" name="Abgerundetes Rechteck 29"/>
          <p:cNvSpPr/>
          <p:nvPr/>
        </p:nvSpPr>
        <p:spPr>
          <a:xfrm>
            <a:off x="8849399" y="500730"/>
            <a:ext cx="194773" cy="971868"/>
          </a:xfrm>
          <a:prstGeom prst="roundRect">
            <a:avLst/>
          </a:prstGeom>
          <a:solidFill>
            <a:schemeClr val="bg1">
              <a:lumMod val="65000"/>
            </a:schemeClr>
          </a:solidFill>
          <a:ln w="9525">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vert270" bIns="180000" rtlCol="0" anchor="ctr"/>
          <a:lstStyle/>
          <a:p>
            <a:pPr algn="ctr" defTabSz="914400" fontAlgn="auto">
              <a:spcBef>
                <a:spcPts val="0"/>
              </a:spcBef>
              <a:spcAft>
                <a:spcPts val="0"/>
              </a:spcAft>
            </a:pPr>
            <a:r>
              <a:rPr lang="de-DE" sz="900" kern="0" dirty="0" smtClean="0">
                <a:solidFill>
                  <a:sysClr val="window" lastClr="FFFFFF"/>
                </a:solidFill>
                <a:latin typeface="Calibri" pitchFamily="34" charset="0"/>
                <a:cs typeface="Calibri" pitchFamily="34" charset="0"/>
              </a:rPr>
              <a:t>Smart </a:t>
            </a:r>
            <a:r>
              <a:rPr lang="de-DE" sz="900" kern="0" dirty="0" err="1" smtClean="0">
                <a:solidFill>
                  <a:sysClr val="window" lastClr="FFFFFF"/>
                </a:solidFill>
                <a:latin typeface="Calibri" pitchFamily="34" charset="0"/>
                <a:cs typeface="Calibri" pitchFamily="34" charset="0"/>
              </a:rPr>
              <a:t>Energy</a:t>
            </a:r>
            <a:endParaRPr lang="de-DE" sz="900" kern="0" dirty="0">
              <a:solidFill>
                <a:sysClr val="window" lastClr="FFFFFF"/>
              </a:solidFill>
              <a:latin typeface="Calibri" pitchFamily="34" charset="0"/>
              <a:cs typeface="Calibri" pitchFamily="34" charset="0"/>
            </a:endParaRPr>
          </a:p>
        </p:txBody>
      </p:sp>
      <p:sp>
        <p:nvSpPr>
          <p:cNvPr id="33" name="Abgerundetes Rechteck 32"/>
          <p:cNvSpPr/>
          <p:nvPr/>
        </p:nvSpPr>
        <p:spPr>
          <a:xfrm>
            <a:off x="7632000" y="1323108"/>
            <a:ext cx="1460981" cy="119010"/>
          </a:xfrm>
          <a:prstGeom prst="roundRect">
            <a:avLst/>
          </a:prstGeom>
          <a:solidFill>
            <a:schemeClr val="bg1">
              <a:lumMod val="65000"/>
            </a:schemeClr>
          </a:solidFill>
          <a:ln w="9525">
            <a:solidFill>
              <a:schemeClr val="bg1"/>
            </a:solid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lIns="36000" rIns="36000" bIns="46800" anchor="ctr"/>
          <a:lstStyle/>
          <a:p>
            <a:pPr algn="ctr" defTabSz="914400" fontAlgn="auto">
              <a:spcBef>
                <a:spcPts val="0"/>
              </a:spcBef>
              <a:spcAft>
                <a:spcPts val="0"/>
              </a:spcAft>
              <a:defRPr/>
            </a:pPr>
            <a:r>
              <a:rPr lang="de-DE" sz="700" kern="0" dirty="0" smtClean="0">
                <a:solidFill>
                  <a:schemeClr val="bg1"/>
                </a:solidFill>
                <a:latin typeface="Calibri" pitchFamily="34" charset="0"/>
                <a:cs typeface="Calibri" pitchFamily="34" charset="0"/>
              </a:rPr>
              <a:t>Smart Communication</a:t>
            </a:r>
            <a:endParaRPr lang="de-DE" sz="700" kern="0" dirty="0">
              <a:solidFill>
                <a:schemeClr val="bg1"/>
              </a:solidFill>
              <a:latin typeface="Calibri" pitchFamily="34" charset="0"/>
              <a:cs typeface="Calibri" pitchFamily="34" charset="0"/>
            </a:endParaRPr>
          </a:p>
        </p:txBody>
      </p:sp>
      <p:sp>
        <p:nvSpPr>
          <p:cNvPr id="22" name="Gleichschenkliges Dreieck 21"/>
          <p:cNvSpPr/>
          <p:nvPr/>
        </p:nvSpPr>
        <p:spPr>
          <a:xfrm>
            <a:off x="7632068" y="129332"/>
            <a:ext cx="1460798" cy="245229"/>
          </a:xfrm>
          <a:prstGeom prst="triangle">
            <a:avLst>
              <a:gd name="adj" fmla="val 50000"/>
            </a:avLst>
          </a:prstGeom>
          <a:solidFill>
            <a:schemeClr val="bg1">
              <a:lumMod val="65000"/>
            </a:schemeClr>
          </a:solidFill>
          <a:ln w="9525">
            <a:solidFill>
              <a:schemeClr val="bg1"/>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0" tIns="0" rIns="0" bIns="396000" rtlCol="0" anchor="t" anchorCtr="0"/>
          <a:lstStyle/>
          <a:p>
            <a:pPr algn="ctr" defTabSz="914400" fontAlgn="auto">
              <a:spcBef>
                <a:spcPts val="0"/>
              </a:spcBef>
              <a:spcAft>
                <a:spcPts val="0"/>
              </a:spcAft>
            </a:pPr>
            <a:endParaRPr lang="de-DE" sz="900" kern="0" dirty="0">
              <a:solidFill>
                <a:schemeClr val="bg1"/>
              </a:solidFill>
              <a:latin typeface="Calibri" pitchFamily="34" charset="0"/>
              <a:cs typeface="Calibri" pitchFamily="34" charset="0"/>
            </a:endParaRPr>
          </a:p>
        </p:txBody>
      </p:sp>
      <p:sp>
        <p:nvSpPr>
          <p:cNvPr id="24" name="Abgerundetes Rechteck 23"/>
          <p:cNvSpPr/>
          <p:nvPr/>
        </p:nvSpPr>
        <p:spPr>
          <a:xfrm>
            <a:off x="7632000" y="396648"/>
            <a:ext cx="1460981" cy="127441"/>
          </a:xfrm>
          <a:prstGeom prst="roundRect">
            <a:avLst/>
          </a:prstGeom>
          <a:solidFill>
            <a:schemeClr val="tx2"/>
          </a:solidFill>
          <a:ln w="9525">
            <a:solidFill>
              <a:schemeClr val="bg1"/>
            </a:solid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bIns="46800" anchor="ctr"/>
          <a:lstStyle/>
          <a:p>
            <a:pPr algn="ctr" defTabSz="914400" fontAlgn="auto">
              <a:spcBef>
                <a:spcPts val="0"/>
              </a:spcBef>
              <a:spcAft>
                <a:spcPts val="0"/>
              </a:spcAft>
              <a:defRPr/>
            </a:pPr>
            <a:r>
              <a:rPr lang="de-DE" sz="800" kern="0" dirty="0" smtClean="0">
                <a:solidFill>
                  <a:schemeClr val="bg1"/>
                </a:solidFill>
                <a:latin typeface="Calibri" pitchFamily="34" charset="0"/>
                <a:cs typeface="Calibri" pitchFamily="34" charset="0"/>
              </a:rPr>
              <a:t>System Quality Engineering</a:t>
            </a:r>
            <a:endParaRPr lang="de-DE" sz="800" kern="0" dirty="0">
              <a:solidFill>
                <a:schemeClr val="bg1"/>
              </a:solidFill>
              <a:latin typeface="Calibri" pitchFamily="34" charset="0"/>
              <a:cs typeface="Calibri" pitchFamily="34" charset="0"/>
            </a:endParaRP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797" b="4142"/>
          <a:stretch/>
        </p:blipFill>
        <p:spPr bwMode="auto">
          <a:xfrm>
            <a:off x="5148064" y="1556792"/>
            <a:ext cx="3727081" cy="331236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5685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Inhaltsplatzhalter 2"/>
          <p:cNvSpPr>
            <a:spLocks noGrp="1"/>
          </p:cNvSpPr>
          <p:nvPr>
            <p:ph idx="1"/>
          </p:nvPr>
        </p:nvSpPr>
        <p:spPr>
          <a:xfrm>
            <a:off x="439738" y="1260475"/>
            <a:ext cx="8247062" cy="3173413"/>
          </a:xfrm>
        </p:spPr>
        <p:txBody>
          <a:bodyPr/>
          <a:lstStyle/>
          <a:p>
            <a:pPr>
              <a:lnSpc>
                <a:spcPts val="2425"/>
              </a:lnSpc>
              <a:buNone/>
            </a:pPr>
            <a:r>
              <a:rPr lang="en-US" sz="1800" b="1" dirty="0" smtClean="0">
                <a:solidFill>
                  <a:srgbClr val="1B9C7D"/>
                </a:solidFill>
                <a:ea typeface="ＭＳ Ｐゴシック" pitchFamily="34" charset="-128"/>
              </a:rPr>
              <a:t>Fraunhofer FOKUS…</a:t>
            </a:r>
            <a:endParaRPr lang="en-US" sz="1800" dirty="0" smtClean="0">
              <a:solidFill>
                <a:srgbClr val="1B9C7D"/>
              </a:solidFill>
              <a:ea typeface="ＭＳ Ｐゴシック" pitchFamily="34" charset="-128"/>
            </a:endParaRPr>
          </a:p>
          <a:p>
            <a:pPr lvl="1" eaLnBrk="1" hangingPunct="1"/>
            <a:r>
              <a:rPr lang="de-DE" dirty="0" smtClean="0"/>
              <a:t>entwickelt intelligente IKT-Lösungen für den „Public Space“.</a:t>
            </a:r>
          </a:p>
          <a:p>
            <a:pPr lvl="1" eaLnBrk="1" hangingPunct="1"/>
            <a:r>
              <a:rPr lang="de-DE" dirty="0" smtClean="0"/>
              <a:t>stellt Verknüpfungen zwischen der IKT-Wirtschaft und der öffentlichen Verwaltung her.</a:t>
            </a:r>
          </a:p>
          <a:p>
            <a:pPr lvl="1" eaLnBrk="1" hangingPunct="1"/>
            <a:r>
              <a:rPr lang="de-DE" dirty="0" smtClean="0"/>
              <a:t>kann auf eine starke wissenschaftliche Expertise zurückgreifen.</a:t>
            </a:r>
          </a:p>
          <a:p>
            <a:pPr lvl="1" eaLnBrk="1" hangingPunct="1"/>
            <a:r>
              <a:rPr lang="de-DE" dirty="0" smtClean="0"/>
              <a:t>bringt technologische Anforderungen in Gesetzgebungsprozesse ein.</a:t>
            </a:r>
          </a:p>
          <a:p>
            <a:pPr lvl="1" eaLnBrk="1" hangingPunct="1"/>
            <a:r>
              <a:rPr lang="de-DE" dirty="0" smtClean="0"/>
              <a:t>arbeitet branchenorientiert sowie hersteller- und produktneutral.</a:t>
            </a:r>
          </a:p>
          <a:p>
            <a:pPr lvl="1" eaLnBrk="1" hangingPunct="1"/>
            <a:r>
              <a:rPr lang="de-DE" dirty="0" smtClean="0"/>
              <a:t>arbeitet mit internationalen universitären und industriellen Partnern zusammen.</a:t>
            </a:r>
          </a:p>
        </p:txBody>
      </p:sp>
      <p:sp>
        <p:nvSpPr>
          <p:cNvPr id="26627" name="Titel 1"/>
          <p:cNvSpPr>
            <a:spLocks noGrp="1"/>
          </p:cNvSpPr>
          <p:nvPr>
            <p:ph type="title"/>
          </p:nvPr>
        </p:nvSpPr>
        <p:spPr>
          <a:xfrm>
            <a:off x="439738" y="360363"/>
            <a:ext cx="8278812" cy="827087"/>
          </a:xfrm>
        </p:spPr>
        <p:txBody>
          <a:bodyPr/>
          <a:lstStyle/>
          <a:p>
            <a:pPr>
              <a:spcBef>
                <a:spcPct val="20000"/>
              </a:spcBef>
            </a:pPr>
            <a:r>
              <a:rPr lang="de-DE" sz="2400" b="1" dirty="0" smtClean="0"/>
              <a:t>Kernwerte von Fraunhofer FOKUS</a:t>
            </a:r>
            <a:endParaRPr lang="en-US" sz="2400" b="1" dirty="0" smtClean="0">
              <a:ea typeface="ＭＳ Ｐゴシック" pitchFamily="34" charset="-128"/>
            </a:endParaRPr>
          </a:p>
        </p:txBody>
      </p:sp>
    </p:spTree>
    <p:extLst>
      <p:ext uri="{BB962C8B-B14F-4D97-AF65-F5344CB8AC3E}">
        <p14:creationId xmlns:p14="http://schemas.microsoft.com/office/powerpoint/2010/main" val="65727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feil nach unten 49"/>
          <p:cNvSpPr/>
          <p:nvPr/>
        </p:nvSpPr>
        <p:spPr>
          <a:xfrm rot="4036571">
            <a:off x="6356059" y="3664799"/>
            <a:ext cx="294468" cy="2037217"/>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47" name="Pfeil nach unten 46"/>
          <p:cNvSpPr/>
          <p:nvPr/>
        </p:nvSpPr>
        <p:spPr>
          <a:xfrm rot="843236" flipH="1">
            <a:off x="4999756" y="2146689"/>
            <a:ext cx="294468" cy="2251898"/>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49" name="Pfeil nach unten 48"/>
          <p:cNvSpPr/>
          <p:nvPr/>
        </p:nvSpPr>
        <p:spPr>
          <a:xfrm rot="20756764">
            <a:off x="3951037" y="2145599"/>
            <a:ext cx="294468" cy="2251898"/>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48" name="Pfeil nach unten 47"/>
          <p:cNvSpPr/>
          <p:nvPr/>
        </p:nvSpPr>
        <p:spPr>
          <a:xfrm rot="2788678">
            <a:off x="5776427" y="2919600"/>
            <a:ext cx="294468" cy="1930114"/>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16" name="Pfeil nach unten 15"/>
          <p:cNvSpPr/>
          <p:nvPr/>
        </p:nvSpPr>
        <p:spPr>
          <a:xfrm rot="5400000">
            <a:off x="6176075" y="4905214"/>
            <a:ext cx="294468" cy="1495587"/>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17" name="Pfeil nach unten 16"/>
          <p:cNvSpPr/>
          <p:nvPr/>
        </p:nvSpPr>
        <p:spPr>
          <a:xfrm rot="18811322" flipH="1">
            <a:off x="3136549" y="2918199"/>
            <a:ext cx="294468" cy="1930114"/>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18" name="Pfeil nach unten 17"/>
          <p:cNvSpPr/>
          <p:nvPr/>
        </p:nvSpPr>
        <p:spPr>
          <a:xfrm rot="17563429" flipH="1">
            <a:off x="2538310" y="3665544"/>
            <a:ext cx="294468" cy="2037217"/>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19" name="Pfeil nach unten 18"/>
          <p:cNvSpPr/>
          <p:nvPr/>
        </p:nvSpPr>
        <p:spPr>
          <a:xfrm rot="16200000" flipH="1">
            <a:off x="2686374" y="4906800"/>
            <a:ext cx="294468" cy="1495587"/>
          </a:xfrm>
          <a:prstGeom prst="downArrow">
            <a:avLst/>
          </a:prstGeom>
          <a:solidFill>
            <a:schemeClr val="bg1">
              <a:lumMod val="85000"/>
            </a:schemeClr>
          </a:solidFill>
          <a:ln w="6350" cap="flat" cmpd="sng" algn="ctr">
            <a:no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2" name="Titel 1"/>
          <p:cNvSpPr>
            <a:spLocks noGrp="1"/>
          </p:cNvSpPr>
          <p:nvPr>
            <p:ph type="title"/>
          </p:nvPr>
        </p:nvSpPr>
        <p:spPr>
          <a:xfrm>
            <a:off x="439738" y="360000"/>
            <a:ext cx="8234362" cy="738905"/>
          </a:xfrm>
        </p:spPr>
        <p:txBody>
          <a:bodyPr/>
          <a:lstStyle/>
          <a:p>
            <a:r>
              <a:rPr lang="de-DE" sz="2400" dirty="0" smtClean="0"/>
              <a:t>Wichtige technologische Entwicklungen:</a:t>
            </a:r>
            <a:br>
              <a:rPr lang="de-DE" sz="2400" dirty="0" smtClean="0"/>
            </a:br>
            <a:r>
              <a:rPr lang="de-DE" sz="2400" b="1" dirty="0" smtClean="0"/>
              <a:t>Beiträge von Fraunhofer FOKUS</a:t>
            </a:r>
            <a:endParaRPr lang="de-DE" sz="2400" b="1" dirty="0"/>
          </a:p>
        </p:txBody>
      </p:sp>
      <p:sp>
        <p:nvSpPr>
          <p:cNvPr id="4" name="Abgerundetes Rechteck 3"/>
          <p:cNvSpPr/>
          <p:nvPr/>
        </p:nvSpPr>
        <p:spPr>
          <a:xfrm>
            <a:off x="2880000" y="1764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Internet der Dinge</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5" name="Abgerundetes Rechteck 4"/>
          <p:cNvSpPr/>
          <p:nvPr/>
        </p:nvSpPr>
        <p:spPr>
          <a:xfrm>
            <a:off x="7010399" y="5400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Open Data</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6" name="Abgerundetes Rechteck 5"/>
          <p:cNvSpPr/>
          <p:nvPr/>
        </p:nvSpPr>
        <p:spPr>
          <a:xfrm>
            <a:off x="6697850" y="3996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Future Internet</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7" name="Abgerundetes Rechteck 6"/>
          <p:cNvSpPr/>
          <p:nvPr/>
        </p:nvSpPr>
        <p:spPr>
          <a:xfrm>
            <a:off x="6145078" y="2808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Internet der Dienste</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8" name="Abgerundetes Rechteck 7"/>
          <p:cNvSpPr/>
          <p:nvPr/>
        </p:nvSpPr>
        <p:spPr>
          <a:xfrm>
            <a:off x="1733227" y="2808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Interconnected Media</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9" name="Abgerundetes Rechteck 8"/>
          <p:cNvSpPr/>
          <p:nvPr/>
        </p:nvSpPr>
        <p:spPr>
          <a:xfrm>
            <a:off x="901484" y="3960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Business Intelligence</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10" name="Abgerundetes Rechteck 9"/>
          <p:cNvSpPr/>
          <p:nvPr/>
        </p:nvSpPr>
        <p:spPr>
          <a:xfrm>
            <a:off x="540000" y="5400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System- Interoperabilität</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sp>
        <p:nvSpPr>
          <p:cNvPr id="13" name="Ellipse 12"/>
          <p:cNvSpPr/>
          <p:nvPr/>
        </p:nvSpPr>
        <p:spPr>
          <a:xfrm>
            <a:off x="3648265" y="4471260"/>
            <a:ext cx="1861383" cy="1861383"/>
          </a:xfrm>
          <a:prstGeom prst="ellipse">
            <a:avLst/>
          </a:prstGeom>
          <a:solidFill>
            <a:schemeClr val="bg1"/>
          </a:solidFill>
          <a:ln w="38100" cap="flat" cmpd="sng" algn="ctr">
            <a:solidFill>
              <a:srgbClr val="1B9C7D"/>
            </a:solidFill>
            <a:prstDash val="solid"/>
            <a:round/>
            <a:headEnd type="none" w="med" len="med"/>
            <a:tailEnd type="none" w="med" len="med"/>
          </a:ln>
          <a:effectLst>
            <a:outerShdw blurRad="152400" dist="38100" dir="5400000" sx="90000" sy="-19000" rotWithShape="0">
              <a:prstClr val="black">
                <a:alpha val="15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1" i="0" u="none" strike="noStrike" kern="0" cap="none" spc="0" normalizeH="0" baseline="0" smtClean="0">
                <a:ln>
                  <a:noFill/>
                </a:ln>
                <a:effectLst/>
                <a:uLnTx/>
                <a:uFillTx/>
                <a:latin typeface="Calibri" pitchFamily="34" charset="0"/>
                <a:ea typeface="+mn-ea"/>
                <a:cs typeface="Calibri" pitchFamily="34" charset="0"/>
              </a:rPr>
              <a:t>Urban Technology Solutions</a:t>
            </a:r>
            <a:endParaRPr kumimoji="0" lang="de-DE" b="1" i="0" u="none" strike="noStrike" kern="0" cap="none" spc="0" normalizeH="0" baseline="0">
              <a:ln>
                <a:noFill/>
              </a:ln>
              <a:effectLst/>
              <a:uLnTx/>
              <a:uFillTx/>
              <a:latin typeface="Calibri" pitchFamily="34" charset="0"/>
              <a:ea typeface="+mn-ea"/>
              <a:cs typeface="Calibri" pitchFamily="34" charset="0"/>
            </a:endParaRPr>
          </a:p>
        </p:txBody>
      </p:sp>
      <p:pic>
        <p:nvPicPr>
          <p:cNvPr id="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7696" y="5152765"/>
            <a:ext cx="677857" cy="545885"/>
          </a:xfrm>
          <a:prstGeom prst="rect">
            <a:avLst/>
          </a:prstGeom>
          <a:noFill/>
          <a:ln>
            <a:noFill/>
          </a:ln>
          <a:effectLst>
            <a:outerShdw blurRad="76200" dir="18900000" sy="23000" kx="-1200000" algn="bl" rotWithShape="0">
              <a:prstClr val="black">
                <a:alpha val="20000"/>
              </a:prstClr>
            </a:outerShdw>
          </a:effec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414" y="2554366"/>
            <a:ext cx="1152525" cy="428625"/>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7" descr="MashWeb2.e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716" y="3584664"/>
            <a:ext cx="915282" cy="593662"/>
          </a:xfrm>
          <a:prstGeom prst="rect">
            <a:avLst/>
          </a:prstGeom>
          <a:noFill/>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descr="Y:\projekte\EU\WAX\Logo\webinos_fin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863" y="2543840"/>
            <a:ext cx="1239838" cy="387350"/>
          </a:xfrm>
          <a:prstGeom prst="rect">
            <a:avLst/>
          </a:prstGeom>
          <a:noFill/>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9"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852" t="50000" r="51316" b="13992"/>
          <a:stretch/>
        </p:blipFill>
        <p:spPr bwMode="auto">
          <a:xfrm>
            <a:off x="236599" y="5085133"/>
            <a:ext cx="550289" cy="535050"/>
          </a:xfrm>
          <a:prstGeom prst="rect">
            <a:avLst/>
          </a:prstGeom>
          <a:noFill/>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Z:\11_Präsentationen\FOKUS-Präsentation\Bild\grid-meter330.jpg"/>
          <p:cNvPicPr>
            <a:picLocks noChangeAspect="1" noChangeArrowheads="1"/>
          </p:cNvPicPr>
          <p:nvPr/>
        </p:nvPicPr>
        <p:blipFill>
          <a:blip r:embed="rId7" cstate="print"/>
          <a:srcRect/>
          <a:stretch>
            <a:fillRect/>
          </a:stretch>
        </p:blipFill>
        <p:spPr bwMode="auto">
          <a:xfrm>
            <a:off x="2123728" y="1237577"/>
            <a:ext cx="944938" cy="656084"/>
          </a:xfrm>
          <a:prstGeom prst="rect">
            <a:avLst/>
          </a:prstGeom>
          <a:noFill/>
          <a:ln>
            <a:noFill/>
          </a:ln>
          <a:effectLst>
            <a:outerShdw blurRad="76200" dir="13500000" sy="23000" kx="1200000" algn="br" rotWithShape="0">
              <a:prstClr val="black">
                <a:alpha val="20000"/>
              </a:prstClr>
            </a:outerShdw>
          </a:effectLst>
        </p:spPr>
      </p:pic>
      <p:sp>
        <p:nvSpPr>
          <p:cNvPr id="46" name="Abgerundetes Rechteck 45"/>
          <p:cNvSpPr/>
          <p:nvPr/>
        </p:nvSpPr>
        <p:spPr>
          <a:xfrm>
            <a:off x="5032779" y="1764000"/>
            <a:ext cx="1604074" cy="511444"/>
          </a:xfrm>
          <a:prstGeom prst="roundRect">
            <a:avLst/>
          </a:prstGeom>
          <a:gradFill flip="none" rotWithShape="1">
            <a:gsLst>
              <a:gs pos="0">
                <a:srgbClr val="1B9C7D">
                  <a:shade val="30000"/>
                  <a:satMod val="115000"/>
                </a:srgbClr>
              </a:gs>
              <a:gs pos="50000">
                <a:srgbClr val="1B9C7D">
                  <a:shade val="67500"/>
                  <a:satMod val="115000"/>
                </a:srgbClr>
              </a:gs>
              <a:gs pos="100000">
                <a:srgbClr val="1B9C7D">
                  <a:shade val="100000"/>
                  <a:satMod val="115000"/>
                </a:srgbClr>
              </a:gs>
            </a:gsLst>
            <a:lin ang="2700000" scaled="1"/>
            <a:tileRect/>
          </a:gradFill>
          <a:ln w="28575" cap="flat" cmpd="sng" algn="ctr">
            <a:solidFill>
              <a:schemeClr val="bg1"/>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smtClean="0">
                <a:ln>
                  <a:noFill/>
                </a:ln>
                <a:solidFill>
                  <a:sysClr val="window" lastClr="FFFFFF"/>
                </a:solidFill>
                <a:effectLst/>
                <a:uLnTx/>
                <a:uFillTx/>
                <a:latin typeface="Calibri" pitchFamily="34" charset="0"/>
                <a:ea typeface="+mn-ea"/>
                <a:cs typeface="Calibri" pitchFamily="34" charset="0"/>
              </a:rPr>
              <a:t>Identitäts-management</a:t>
            </a:r>
            <a:endParaRPr kumimoji="0" lang="de-DE" sz="1600" b="0" i="0" u="none" strike="noStrike" kern="0" cap="none" spc="0" normalizeH="0" baseline="0">
              <a:ln>
                <a:noFill/>
              </a:ln>
              <a:solidFill>
                <a:sysClr val="window" lastClr="FFFFFF"/>
              </a:solidFill>
              <a:effectLst/>
              <a:uLnTx/>
              <a:uFillTx/>
              <a:latin typeface="Calibri" pitchFamily="34" charset="0"/>
              <a:ea typeface="+mn-ea"/>
              <a:cs typeface="Calibri" pitchFamily="34" charset="0"/>
            </a:endParaRPr>
          </a:p>
        </p:txBody>
      </p:sp>
      <p:pic>
        <p:nvPicPr>
          <p:cNvPr id="45" name="Inhaltsplatzhalter 10" descr="Ausweismuster_vorn.TIF"/>
          <p:cNvPicPr>
            <a:picLocks noGrp="1" noChangeAspect="1"/>
          </p:cNvPicPr>
          <p:nvPr>
            <p:ph sz="half" idx="4294967295"/>
          </p:nvPr>
        </p:nvPicPr>
        <p:blipFill>
          <a:blip r:embed="rId8" cstate="screen"/>
          <a:stretch>
            <a:fillRect/>
          </a:stretch>
        </p:blipFill>
        <p:spPr>
          <a:xfrm>
            <a:off x="6411410" y="1265132"/>
            <a:ext cx="1113017" cy="702314"/>
          </a:xfrm>
          <a:prstGeom prst="roundRect">
            <a:avLst>
              <a:gd name="adj" fmla="val 6834"/>
            </a:avLst>
          </a:prstGeom>
          <a:noFill/>
          <a:ln>
            <a:noFill/>
          </a:ln>
          <a:effectLst>
            <a:outerShdw blurRad="76200" dir="18900000" sy="23000" kx="-1200000" algn="bl" rotWithShape="0">
              <a:prstClr val="black">
                <a:alpha val="20000"/>
              </a:prstClr>
            </a:outerShdw>
          </a:effectLst>
        </p:spPr>
      </p:pic>
      <p:pic>
        <p:nvPicPr>
          <p:cNvPr id="51" name="Picture 2" descr="H:\01_Strategieprozess\_Change\Pic\p23r.jpg"/>
          <p:cNvPicPr>
            <a:picLocks noChangeAspect="1" noChangeArrowheads="1"/>
          </p:cNvPicPr>
          <p:nvPr/>
        </p:nvPicPr>
        <p:blipFill>
          <a:blip r:embed="rId9" cstate="print"/>
          <a:srcRect l="-8626" t="15237" r="-5721" b="18514"/>
          <a:stretch>
            <a:fillRect/>
          </a:stretch>
        </p:blipFill>
        <p:spPr bwMode="auto">
          <a:xfrm>
            <a:off x="7485682" y="3146156"/>
            <a:ext cx="976393" cy="565689"/>
          </a:xfrm>
          <a:prstGeom prst="rect">
            <a:avLst/>
          </a:prstGeom>
          <a:noFill/>
          <a:ln>
            <a:noFill/>
          </a:ln>
          <a:effectLst>
            <a:outerShdw blurRad="76200" dir="18900000" sy="23000" kx="-1200000" algn="bl" rotWithShape="0">
              <a:prstClr val="black">
                <a:alpha val="20000"/>
              </a:prstClr>
            </a:outerShdw>
          </a:effectLst>
        </p:spPr>
      </p:pic>
      <p:pic>
        <p:nvPicPr>
          <p:cNvPr id="109571" name="Picture 3" descr="C:\Users\hko\Desktop\FUSECO_Playground_Logo.jpg"/>
          <p:cNvPicPr>
            <a:picLocks noChangeAspect="1" noChangeArrowheads="1"/>
          </p:cNvPicPr>
          <p:nvPr/>
        </p:nvPicPr>
        <p:blipFill>
          <a:blip r:embed="rId10" cstate="print"/>
          <a:srcRect/>
          <a:stretch>
            <a:fillRect/>
          </a:stretch>
        </p:blipFill>
        <p:spPr bwMode="auto">
          <a:xfrm>
            <a:off x="7674098" y="4393223"/>
            <a:ext cx="1158875" cy="500063"/>
          </a:xfrm>
          <a:prstGeom prst="rect">
            <a:avLst/>
          </a:prstGeom>
          <a:noFill/>
          <a:ln>
            <a:no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359192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434942" y="1350575"/>
            <a:ext cx="8118508" cy="4179606"/>
          </a:xfrm>
          <a:prstGeom prst="rect">
            <a:avLst/>
          </a:prstGeom>
          <a:noFill/>
          <a:ln w="9525">
            <a:noFill/>
            <a:miter lim="800000"/>
            <a:headEnd/>
            <a:tailEnd/>
          </a:ln>
        </p:spPr>
        <p:txBody>
          <a:bodyPr wrap="square">
            <a:spAutoFit/>
          </a:bodyPr>
          <a:lstStyle/>
          <a:p>
            <a:pPr marL="263525" indent="-263525" eaLnBrk="0" hangingPunct="0">
              <a:lnSpc>
                <a:spcPct val="120000"/>
              </a:lnSpc>
              <a:spcBef>
                <a:spcPct val="20000"/>
              </a:spcBef>
              <a:buClr>
                <a:srgbClr val="1B9C7D"/>
              </a:buClr>
              <a:buSzPct val="120000"/>
            </a:pPr>
            <a:r>
              <a:rPr lang="de-DE" sz="1600" b="1" dirty="0" smtClean="0">
                <a:latin typeface="Calibri" pitchFamily="34" charset="0"/>
                <a:cs typeface="Calibri" pitchFamily="34" charset="0"/>
              </a:rPr>
              <a:t>Brückenschlag zur Industrie und zum öffentlichen Sektor</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FOKUS Innovationszentren mit branchenübergreifenden Themenfeldern</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Teilweise mehrere CCs beteiligt</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Innovationszentren bilden den Kern der Kooperationen mit Verwaltung und IKT-Industrie</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Einzigartiges Technologieangebot mit hoher nationaler und internationaler Relevanz</a:t>
            </a:r>
          </a:p>
          <a:p>
            <a:pPr marL="263525" indent="-263525">
              <a:lnSpc>
                <a:spcPct val="120000"/>
              </a:lnSpc>
              <a:spcBef>
                <a:spcPct val="20000"/>
              </a:spcBef>
              <a:buClr>
                <a:srgbClr val="1B9C7D"/>
              </a:buClr>
              <a:buSzPct val="120000"/>
              <a:buFont typeface="Arial" pitchFamily="34" charset="0"/>
              <a:buChar char="•"/>
            </a:pPr>
            <a:endParaRPr lang="de-DE" sz="1600" dirty="0" smtClean="0">
              <a:latin typeface="Calibri" pitchFamily="34" charset="0"/>
              <a:cs typeface="Calibri" pitchFamily="34" charset="0"/>
            </a:endParaRPr>
          </a:p>
          <a:p>
            <a:pPr marL="263525" indent="-263525">
              <a:lnSpc>
                <a:spcPct val="120000"/>
              </a:lnSpc>
              <a:spcBef>
                <a:spcPct val="20000"/>
              </a:spcBef>
              <a:buClr>
                <a:srgbClr val="1B9C7D"/>
              </a:buClr>
              <a:buSzPct val="120000"/>
            </a:pPr>
            <a:r>
              <a:rPr lang="de-DE" sz="1600" b="1" dirty="0" smtClean="0">
                <a:latin typeface="Calibri" pitchFamily="34" charset="0"/>
                <a:cs typeface="Calibri" pitchFamily="34" charset="0"/>
              </a:rPr>
              <a:t>Beispiele</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ICT </a:t>
            </a:r>
            <a:r>
              <a:rPr lang="de-DE" sz="1600" dirty="0" err="1" smtClean="0">
                <a:latin typeface="Calibri" pitchFamily="34" charset="0"/>
                <a:cs typeface="Calibri" pitchFamily="34" charset="0"/>
              </a:rPr>
              <a:t>for</a:t>
            </a:r>
            <a:r>
              <a:rPr lang="de-DE" sz="1600" dirty="0" smtClean="0">
                <a:latin typeface="Calibri" pitchFamily="34" charset="0"/>
                <a:cs typeface="Calibri" pitchFamily="34" charset="0"/>
              </a:rPr>
              <a:t> Smart Cities</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eGovernment-Zentrum</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Zentrum für Interoperabilität</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Zentrum für Öffentliche Sicherheit</a:t>
            </a:r>
          </a:p>
          <a:p>
            <a:pPr marL="263525" indent="-263525">
              <a:lnSpc>
                <a:spcPct val="120000"/>
              </a:lnSpc>
              <a:spcBef>
                <a:spcPct val="20000"/>
              </a:spcBef>
              <a:buClr>
                <a:srgbClr val="1B9C7D"/>
              </a:buClr>
              <a:buSzPct val="120000"/>
              <a:buFont typeface="Arial" pitchFamily="34" charset="0"/>
              <a:buChar char="•"/>
            </a:pPr>
            <a:r>
              <a:rPr lang="de-DE" sz="1600" dirty="0" smtClean="0">
                <a:latin typeface="Calibri" pitchFamily="34" charset="0"/>
                <a:cs typeface="Calibri" pitchFamily="34" charset="0"/>
              </a:rPr>
              <a:t>Center </a:t>
            </a:r>
            <a:r>
              <a:rPr lang="de-DE" sz="1600" dirty="0" err="1" smtClean="0">
                <a:latin typeface="Calibri" pitchFamily="34" charset="0"/>
                <a:cs typeface="Calibri" pitchFamily="34" charset="0"/>
              </a:rPr>
              <a:t>for</a:t>
            </a:r>
            <a:r>
              <a:rPr lang="de-DE" sz="1600" dirty="0" smtClean="0">
                <a:latin typeface="Calibri" pitchFamily="34" charset="0"/>
                <a:cs typeface="Calibri" pitchFamily="34" charset="0"/>
              </a:rPr>
              <a:t> </a:t>
            </a:r>
            <a:r>
              <a:rPr lang="de-DE" sz="1600" dirty="0" err="1" smtClean="0">
                <a:latin typeface="Calibri" pitchFamily="34" charset="0"/>
                <a:cs typeface="Calibri" pitchFamily="34" charset="0"/>
              </a:rPr>
              <a:t>Cost-effective</a:t>
            </a:r>
            <a:r>
              <a:rPr lang="de-DE" sz="1600" dirty="0" smtClean="0">
                <a:latin typeface="Calibri" pitchFamily="34" charset="0"/>
                <a:cs typeface="Calibri" pitchFamily="34" charset="0"/>
              </a:rPr>
              <a:t> Systems Quality</a:t>
            </a:r>
          </a:p>
        </p:txBody>
      </p:sp>
      <p:sp>
        <p:nvSpPr>
          <p:cNvPr id="9" name="Titel 1"/>
          <p:cNvSpPr txBox="1">
            <a:spLocks/>
          </p:cNvSpPr>
          <p:nvPr/>
        </p:nvSpPr>
        <p:spPr>
          <a:xfrm>
            <a:off x="439738" y="360000"/>
            <a:ext cx="8562022" cy="738905"/>
          </a:xfrm>
          <a:prstGeom prst="rect">
            <a:avLst/>
          </a:prstGeom>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de-DE" sz="2400" b="1" i="0" u="none" strike="noStrike" kern="1200" cap="none" spc="0" normalizeH="0" baseline="0" noProof="0" dirty="0" smtClean="0">
                <a:ln>
                  <a:noFill/>
                </a:ln>
                <a:solidFill>
                  <a:schemeClr val="tx1"/>
                </a:solidFill>
                <a:effectLst/>
                <a:uLnTx/>
                <a:uFillTx/>
                <a:latin typeface="Calibri" pitchFamily="34" charset="0"/>
                <a:ea typeface="ＭＳ Ｐゴシック" pitchFamily="46" charset="-128"/>
                <a:cs typeface="Calibri" pitchFamily="34" charset="0"/>
              </a:rPr>
              <a:t>Innovationszentren</a:t>
            </a:r>
            <a:r>
              <a:rPr kumimoji="0" lang="de-DE" sz="2400" b="1" i="0" u="none" strike="noStrike" kern="1200" cap="none" spc="0" normalizeH="0" noProof="0" dirty="0" smtClean="0">
                <a:ln>
                  <a:noFill/>
                </a:ln>
                <a:solidFill>
                  <a:schemeClr val="tx1"/>
                </a:solidFill>
                <a:effectLst/>
                <a:uLnTx/>
                <a:uFillTx/>
                <a:latin typeface="Calibri" pitchFamily="34" charset="0"/>
                <a:ea typeface="ＭＳ Ｐゴシック" pitchFamily="46" charset="-128"/>
                <a:cs typeface="Calibri" pitchFamily="34" charset="0"/>
              </a:rPr>
              <a:t> am FOKUS</a:t>
            </a:r>
            <a:endParaRPr kumimoji="0" lang="de-DE" sz="2400" b="1" i="0" u="none" strike="noStrike" kern="1200" cap="none" spc="0" normalizeH="0" baseline="0" noProof="0" dirty="0">
              <a:ln>
                <a:noFill/>
              </a:ln>
              <a:solidFill>
                <a:schemeClr val="tx1"/>
              </a:solidFill>
              <a:effectLst/>
              <a:uLnTx/>
              <a:uFillTx/>
              <a:latin typeface="Calibri" pitchFamily="34" charset="0"/>
              <a:ea typeface="ＭＳ Ｐゴシック" pitchFamily="46" charset="-128"/>
              <a:cs typeface="Calibri" pitchFamily="34" charset="0"/>
            </a:endParaRPr>
          </a:p>
        </p:txBody>
      </p:sp>
      <p:sp>
        <p:nvSpPr>
          <p:cNvPr id="5" name="Foliennummernplatzhalter 31"/>
          <p:cNvSpPr txBox="1">
            <a:spLocks/>
          </p:cNvSpPr>
          <p:nvPr/>
        </p:nvSpPr>
        <p:spPr>
          <a:xfrm>
            <a:off x="0" y="6326188"/>
            <a:ext cx="9144000" cy="365125"/>
          </a:xfrm>
          <a:prstGeom prst="rect">
            <a:avLst/>
          </a:prstGeom>
        </p:spPr>
        <p:txBody>
          <a:bodyPr anchor="ctr" anchorCtr="0"/>
          <a:lstStyle/>
          <a:p>
            <a:pPr marL="0" marR="0" lvl="0" indent="0" algn="ctr" eaLnBrk="1" latinLnBrk="0" hangingPunct="1">
              <a:lnSpc>
                <a:spcPct val="100000"/>
              </a:lnSpc>
              <a:buClrTx/>
              <a:buSzTx/>
              <a:buFontTx/>
              <a:buNone/>
              <a:tabLst/>
              <a:defRPr/>
            </a:pPr>
            <a:endParaRPr lang="de-DE" sz="1000" dirty="0">
              <a:solidFill>
                <a:srgbClr val="B8B8B8"/>
              </a:solidFill>
              <a:latin typeface="Calibri" pitchFamily="34" charset="0"/>
              <a:cs typeface="Calibri" pitchFamily="34" charset="0"/>
            </a:endParaRPr>
          </a:p>
        </p:txBody>
      </p:sp>
    </p:spTree>
    <p:extLst>
      <p:ext uri="{BB962C8B-B14F-4D97-AF65-F5344CB8AC3E}">
        <p14:creationId xmlns:p14="http://schemas.microsoft.com/office/powerpoint/2010/main" val="19517510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2400" dirty="0" smtClean="0"/>
              <a:t>FOKUS Organigramm</a:t>
            </a:r>
            <a:endParaRPr lang="de-DE" sz="2400" dirty="0"/>
          </a:p>
        </p:txBody>
      </p:sp>
      <p:grpSp>
        <p:nvGrpSpPr>
          <p:cNvPr id="42" name="Gruppierung 41"/>
          <p:cNvGrpSpPr/>
          <p:nvPr/>
        </p:nvGrpSpPr>
        <p:grpSpPr>
          <a:xfrm>
            <a:off x="546655" y="925604"/>
            <a:ext cx="7835479" cy="5080241"/>
            <a:chOff x="431995" y="943244"/>
            <a:chExt cx="7835479" cy="5080241"/>
          </a:xfrm>
        </p:grpSpPr>
        <p:sp>
          <p:nvSpPr>
            <p:cNvPr id="43" name="Abgerundetes Rechteck 42"/>
            <p:cNvSpPr/>
            <p:nvPr/>
          </p:nvSpPr>
          <p:spPr>
            <a:xfrm>
              <a:off x="431999" y="943244"/>
              <a:ext cx="7826175" cy="540225"/>
            </a:xfrm>
            <a:prstGeom prst="roundRect">
              <a:avLst>
                <a:gd name="adj" fmla="val 10790"/>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smtClean="0">
                  <a:solidFill>
                    <a:schemeClr val="bg1"/>
                  </a:solidFill>
                  <a:latin typeface="Calibri" pitchFamily="34" charset="0"/>
                  <a:cs typeface="Calibri" pitchFamily="34" charset="0"/>
                </a:rPr>
                <a:t>Leitung</a:t>
              </a:r>
            </a:p>
          </p:txBody>
        </p:sp>
        <p:sp>
          <p:nvSpPr>
            <p:cNvPr id="44" name="Rechteck 43"/>
            <p:cNvSpPr/>
            <p:nvPr/>
          </p:nvSpPr>
          <p:spPr>
            <a:xfrm>
              <a:off x="1440000" y="955214"/>
              <a:ext cx="4854120" cy="523220"/>
            </a:xfrm>
            <a:prstGeom prst="rect">
              <a:avLst/>
            </a:prstGeom>
          </p:spPr>
          <p:txBody>
            <a:bodyPr wrap="square">
              <a:spAutoFit/>
            </a:bodyPr>
            <a:lstStyle/>
            <a:p>
              <a:pPr>
                <a:tabLst>
                  <a:tab pos="1616075" algn="l"/>
                </a:tabLst>
              </a:pPr>
              <a:r>
                <a:rPr lang="de-DE" sz="1400" dirty="0" smtClean="0">
                  <a:solidFill>
                    <a:schemeClr val="bg1"/>
                  </a:solidFill>
                  <a:latin typeface="Calibri" pitchFamily="34" charset="0"/>
                  <a:cs typeface="Calibri" pitchFamily="34" charset="0"/>
                </a:rPr>
                <a:t>Institutsleiter:	</a:t>
              </a:r>
              <a:r>
                <a:rPr lang="de-DE" sz="1400" b="1" dirty="0" smtClean="0">
                  <a:solidFill>
                    <a:schemeClr val="bg1"/>
                  </a:solidFill>
                  <a:latin typeface="Calibri" pitchFamily="34" charset="0"/>
                  <a:cs typeface="Calibri" pitchFamily="34" charset="0"/>
                </a:rPr>
                <a:t>Prof. Dr. Dr. h.c. Radu Popescu-Zeletin</a:t>
              </a:r>
            </a:p>
            <a:p>
              <a:pPr>
                <a:tabLst>
                  <a:tab pos="1616075" algn="l"/>
                </a:tabLst>
              </a:pPr>
              <a:r>
                <a:rPr lang="de-DE" sz="1400" dirty="0" smtClean="0">
                  <a:solidFill>
                    <a:schemeClr val="bg1"/>
                  </a:solidFill>
                  <a:latin typeface="Calibri" pitchFamily="34" charset="0"/>
                  <a:cs typeface="Calibri" pitchFamily="34" charset="0"/>
                </a:rPr>
                <a:t>Stellv. Institutsleiter:	</a:t>
              </a:r>
              <a:r>
                <a:rPr lang="de-DE" sz="1400" b="1" dirty="0" smtClean="0">
                  <a:solidFill>
                    <a:schemeClr val="bg1"/>
                  </a:solidFill>
                  <a:latin typeface="Calibri" pitchFamily="34" charset="0"/>
                  <a:cs typeface="Calibri" pitchFamily="34" charset="0"/>
                </a:rPr>
                <a:t>Dipl.-Inf. Gerd Schürmann</a:t>
              </a:r>
            </a:p>
          </p:txBody>
        </p:sp>
        <p:sp>
          <p:nvSpPr>
            <p:cNvPr id="45" name="Abgerundetes Rechteck 44"/>
            <p:cNvSpPr/>
            <p:nvPr/>
          </p:nvSpPr>
          <p:spPr>
            <a:xfrm>
              <a:off x="431999" y="1535570"/>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ASCT</a:t>
              </a:r>
            </a:p>
          </p:txBody>
        </p:sp>
        <p:sp>
          <p:nvSpPr>
            <p:cNvPr id="46" name="Abgerundetes Rechteck 45"/>
            <p:cNvSpPr/>
            <p:nvPr/>
          </p:nvSpPr>
          <p:spPr>
            <a:xfrm>
              <a:off x="6095999" y="1679586"/>
              <a:ext cx="2171475" cy="1029334"/>
            </a:xfrm>
            <a:prstGeom prst="roundRect">
              <a:avLst>
                <a:gd name="adj" fmla="val 7810"/>
              </a:avLst>
            </a:prstGeom>
            <a:solidFill>
              <a:schemeClr val="bg1"/>
            </a:solidFill>
            <a:ln w="190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ctr" anchorCtr="0"/>
            <a:lstStyle/>
            <a:p>
              <a:r>
                <a:rPr lang="de-DE" sz="1100" b="1" dirty="0" smtClean="0">
                  <a:solidFill>
                    <a:schemeClr val="tx1">
                      <a:lumMod val="50000"/>
                      <a:lumOff val="50000"/>
                    </a:schemeClr>
                  </a:solidFill>
                  <a:latin typeface="Calibri" pitchFamily="34" charset="0"/>
                  <a:cs typeface="Calibri" pitchFamily="34" charset="0"/>
                </a:rPr>
                <a:t>Verwaltung</a:t>
              </a:r>
            </a:p>
            <a:p>
              <a:endParaRPr lang="de-DE" sz="500" b="1" dirty="0" smtClean="0">
                <a:solidFill>
                  <a:schemeClr val="tx1">
                    <a:lumMod val="50000"/>
                    <a:lumOff val="50000"/>
                  </a:schemeClr>
                </a:solidFill>
                <a:latin typeface="Calibri" pitchFamily="34" charset="0"/>
                <a:cs typeface="Calibri" pitchFamily="34" charset="0"/>
              </a:endParaRPr>
            </a:p>
            <a:p>
              <a:r>
                <a:rPr lang="de-DE" sz="1100" dirty="0" smtClean="0">
                  <a:solidFill>
                    <a:schemeClr val="tx1">
                      <a:lumMod val="50000"/>
                      <a:lumOff val="50000"/>
                    </a:schemeClr>
                  </a:solidFill>
                  <a:latin typeface="Calibri" pitchFamily="34" charset="0"/>
                  <a:cs typeface="Calibri" pitchFamily="34" charset="0"/>
                </a:rPr>
                <a:t>Babette Neumann, M. A.</a:t>
              </a:r>
              <a:br>
                <a:rPr lang="de-DE" sz="1100" dirty="0" smtClean="0">
                  <a:solidFill>
                    <a:schemeClr val="tx1">
                      <a:lumMod val="50000"/>
                      <a:lumOff val="50000"/>
                    </a:schemeClr>
                  </a:solidFill>
                  <a:latin typeface="Calibri" pitchFamily="34" charset="0"/>
                  <a:cs typeface="Calibri" pitchFamily="34" charset="0"/>
                </a:rPr>
              </a:br>
              <a:r>
                <a:rPr lang="de-DE" sz="1100" dirty="0" smtClean="0">
                  <a:solidFill>
                    <a:schemeClr val="tx1">
                      <a:lumMod val="50000"/>
                      <a:lumOff val="50000"/>
                    </a:schemeClr>
                  </a:solidFill>
                  <a:latin typeface="Calibri" pitchFamily="34" charset="0"/>
                  <a:cs typeface="Calibri" pitchFamily="34" charset="0"/>
                </a:rPr>
                <a:t>Dipl.-Ing. Werner Pöpplau</a:t>
              </a:r>
            </a:p>
          </p:txBody>
        </p:sp>
        <p:sp>
          <p:nvSpPr>
            <p:cNvPr id="47" name="Abgerundetes Rechteck 46"/>
            <p:cNvSpPr/>
            <p:nvPr/>
          </p:nvSpPr>
          <p:spPr>
            <a:xfrm>
              <a:off x="431999" y="1914620"/>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E-HEALTH</a:t>
              </a:r>
            </a:p>
          </p:txBody>
        </p:sp>
        <p:sp>
          <p:nvSpPr>
            <p:cNvPr id="48" name="Abgerundetes Rechteck 47"/>
            <p:cNvSpPr/>
            <p:nvPr/>
          </p:nvSpPr>
          <p:spPr>
            <a:xfrm>
              <a:off x="431999" y="2293670"/>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ELAN</a:t>
              </a:r>
            </a:p>
          </p:txBody>
        </p:sp>
        <p:sp>
          <p:nvSpPr>
            <p:cNvPr id="49" name="Abgerundetes Rechteck 48"/>
            <p:cNvSpPr/>
            <p:nvPr/>
          </p:nvSpPr>
          <p:spPr>
            <a:xfrm>
              <a:off x="431999" y="2682245"/>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ESPRI</a:t>
              </a:r>
            </a:p>
          </p:txBody>
        </p:sp>
        <p:sp>
          <p:nvSpPr>
            <p:cNvPr id="50" name="Abgerundetes Rechteck 49"/>
            <p:cNvSpPr/>
            <p:nvPr/>
          </p:nvSpPr>
          <p:spPr>
            <a:xfrm>
              <a:off x="431999" y="3060575"/>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FAME</a:t>
              </a:r>
            </a:p>
          </p:txBody>
        </p:sp>
        <p:sp>
          <p:nvSpPr>
            <p:cNvPr id="51" name="Abgerundetes Rechteck 50"/>
            <p:cNvSpPr/>
            <p:nvPr/>
          </p:nvSpPr>
          <p:spPr>
            <a:xfrm>
              <a:off x="431999" y="3440345"/>
              <a:ext cx="5496141" cy="324000"/>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IT4ENERGY</a:t>
              </a:r>
            </a:p>
          </p:txBody>
        </p:sp>
        <p:sp>
          <p:nvSpPr>
            <p:cNvPr id="52" name="Abgerundetes Rechteck 51"/>
            <p:cNvSpPr/>
            <p:nvPr/>
          </p:nvSpPr>
          <p:spPr>
            <a:xfrm>
              <a:off x="440818" y="5239283"/>
              <a:ext cx="5496141" cy="360884"/>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smtClean="0">
                  <a:solidFill>
                    <a:schemeClr val="bg1"/>
                  </a:solidFill>
                  <a:latin typeface="Calibri" pitchFamily="34" charset="0"/>
                  <a:cs typeface="Calibri" pitchFamily="34" charset="0"/>
                </a:rPr>
                <a:t>SQC</a:t>
              </a:r>
              <a:endParaRPr lang="de-DE" sz="1400" b="1" dirty="0">
                <a:solidFill>
                  <a:schemeClr val="bg1"/>
                </a:solidFill>
                <a:latin typeface="Calibri" pitchFamily="34" charset="0"/>
                <a:cs typeface="Calibri" pitchFamily="34" charset="0"/>
              </a:endParaRPr>
            </a:p>
          </p:txBody>
        </p:sp>
        <p:sp>
          <p:nvSpPr>
            <p:cNvPr id="53" name="Abgerundetes Rechteck 52"/>
            <p:cNvSpPr/>
            <p:nvPr/>
          </p:nvSpPr>
          <p:spPr>
            <a:xfrm>
              <a:off x="442913" y="4277816"/>
              <a:ext cx="5496141" cy="466892"/>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NGNI</a:t>
              </a:r>
            </a:p>
          </p:txBody>
        </p:sp>
        <p:sp>
          <p:nvSpPr>
            <p:cNvPr id="54" name="Abgerundetes Rechteck 53"/>
            <p:cNvSpPr/>
            <p:nvPr/>
          </p:nvSpPr>
          <p:spPr>
            <a:xfrm>
              <a:off x="440818" y="4797623"/>
              <a:ext cx="5496141" cy="379224"/>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smtClean="0">
                  <a:solidFill>
                    <a:schemeClr val="bg1"/>
                  </a:solidFill>
                  <a:latin typeface="Calibri" pitchFamily="34" charset="0"/>
                  <a:cs typeface="Calibri" pitchFamily="34" charset="0"/>
                </a:rPr>
                <a:t>ÖFIT</a:t>
              </a:r>
              <a:endParaRPr lang="de-DE" sz="1400" b="1" dirty="0">
                <a:solidFill>
                  <a:schemeClr val="bg1"/>
                </a:solidFill>
                <a:latin typeface="Calibri" pitchFamily="34" charset="0"/>
                <a:cs typeface="Calibri" pitchFamily="34" charset="0"/>
              </a:endParaRPr>
            </a:p>
          </p:txBody>
        </p:sp>
        <p:sp>
          <p:nvSpPr>
            <p:cNvPr id="55" name="Textfeld 54"/>
            <p:cNvSpPr txBox="1"/>
            <p:nvPr/>
          </p:nvSpPr>
          <p:spPr>
            <a:xfrm>
              <a:off x="1440000" y="1525190"/>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Automotive Services and Communication Technologies</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Dr. Ilja Radusch</a:t>
              </a:r>
            </a:p>
          </p:txBody>
        </p:sp>
        <p:sp>
          <p:nvSpPr>
            <p:cNvPr id="56" name="Textfeld 55"/>
            <p:cNvSpPr txBox="1"/>
            <p:nvPr/>
          </p:nvSpPr>
          <p:spPr>
            <a:xfrm>
              <a:off x="1440000" y="1904240"/>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Platforms and Solutions for Connected Healthcare </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Dr. Jörg Caumanns</a:t>
              </a:r>
            </a:p>
          </p:txBody>
        </p:sp>
        <p:sp>
          <p:nvSpPr>
            <p:cNvPr id="57" name="Textfeld 56"/>
            <p:cNvSpPr txBox="1"/>
            <p:nvPr/>
          </p:nvSpPr>
          <p:spPr>
            <a:xfrm>
              <a:off x="1440000" y="2283290"/>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Electronic Government and Applications</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Dipl.-Inf. </a:t>
              </a:r>
              <a:r>
                <a:rPr lang="en-US" sz="1100" b="1" dirty="0" err="1" smtClean="0">
                  <a:solidFill>
                    <a:schemeClr val="bg1"/>
                  </a:solidFill>
                  <a:latin typeface="Calibri" pitchFamily="34" charset="0"/>
                  <a:cs typeface="Calibri" pitchFamily="34" charset="0"/>
                </a:rPr>
                <a:t>Gerd</a:t>
              </a:r>
              <a:r>
                <a:rPr lang="en-US" sz="1100" b="1" dirty="0" smtClean="0">
                  <a:solidFill>
                    <a:schemeClr val="bg1"/>
                  </a:solidFill>
                  <a:latin typeface="Calibri" pitchFamily="34" charset="0"/>
                  <a:cs typeface="Calibri" pitchFamily="34" charset="0"/>
                </a:rPr>
                <a:t> </a:t>
              </a:r>
              <a:r>
                <a:rPr lang="en-US" sz="1100" b="1" dirty="0" err="1" smtClean="0">
                  <a:solidFill>
                    <a:schemeClr val="bg1"/>
                  </a:solidFill>
                  <a:latin typeface="Calibri" pitchFamily="34" charset="0"/>
                  <a:cs typeface="Calibri" pitchFamily="34" charset="0"/>
                </a:rPr>
                <a:t>Schürmann</a:t>
              </a:r>
              <a:r>
                <a:rPr lang="en-US" sz="1100" b="1" dirty="0" smtClean="0">
                  <a:solidFill>
                    <a:schemeClr val="bg1"/>
                  </a:solidFill>
                  <a:latin typeface="Calibri" pitchFamily="34" charset="0"/>
                  <a:cs typeface="Calibri" pitchFamily="34" charset="0"/>
                </a:rPr>
                <a:t>, Dr. Matthias </a:t>
              </a:r>
              <a:r>
                <a:rPr lang="en-US" sz="1100" b="1" dirty="0" err="1" smtClean="0">
                  <a:solidFill>
                    <a:schemeClr val="bg1"/>
                  </a:solidFill>
                  <a:latin typeface="Calibri" pitchFamily="34" charset="0"/>
                  <a:cs typeface="Calibri" pitchFamily="34" charset="0"/>
                </a:rPr>
                <a:t>Flügge</a:t>
              </a:r>
              <a:endParaRPr lang="en-US" sz="1100" b="1" dirty="0" smtClean="0">
                <a:solidFill>
                  <a:schemeClr val="bg1"/>
                </a:solidFill>
                <a:latin typeface="Calibri" pitchFamily="34" charset="0"/>
                <a:cs typeface="Calibri" pitchFamily="34" charset="0"/>
              </a:endParaRPr>
            </a:p>
          </p:txBody>
        </p:sp>
        <p:sp>
          <p:nvSpPr>
            <p:cNvPr id="58" name="Textfeld 57"/>
            <p:cNvSpPr txBox="1"/>
            <p:nvPr/>
          </p:nvSpPr>
          <p:spPr>
            <a:xfrm>
              <a:off x="1440000" y="2671865"/>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Electronic Safety and Security Systems for the Public and Industries</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Dr. Ulrich Meissen</a:t>
              </a:r>
            </a:p>
          </p:txBody>
        </p:sp>
        <p:sp>
          <p:nvSpPr>
            <p:cNvPr id="59" name="Textfeld 58"/>
            <p:cNvSpPr txBox="1"/>
            <p:nvPr/>
          </p:nvSpPr>
          <p:spPr>
            <a:xfrm>
              <a:off x="1440000" y="3050915"/>
              <a:ext cx="4122600" cy="338554"/>
            </a:xfrm>
            <a:prstGeom prst="rect">
              <a:avLst/>
            </a:prstGeom>
            <a:noFill/>
            <a:ln>
              <a:noFill/>
            </a:ln>
          </p:spPr>
          <p:txBody>
            <a:bodyPr wrap="square" tIns="0" bIns="0" rtlCol="0" anchor="t" anchorCtr="0">
              <a:spAutoFit/>
            </a:bodyPr>
            <a:lstStyle/>
            <a:p>
              <a:r>
                <a:rPr lang="en-US" sz="1100" smtClean="0">
                  <a:solidFill>
                    <a:schemeClr val="bg1"/>
                  </a:solidFill>
                  <a:latin typeface="Calibri" pitchFamily="34" charset="0"/>
                  <a:cs typeface="Calibri" pitchFamily="34" charset="0"/>
                </a:rPr>
                <a:t>Future Applications and Media</a:t>
              </a:r>
              <a:br>
                <a:rPr lang="en-US" sz="1100" smtClean="0">
                  <a:solidFill>
                    <a:schemeClr val="bg1"/>
                  </a:solidFill>
                  <a:latin typeface="Calibri" pitchFamily="34" charset="0"/>
                  <a:cs typeface="Calibri" pitchFamily="34" charset="0"/>
                </a:rPr>
              </a:br>
              <a:r>
                <a:rPr lang="en-US" sz="1100" b="1" smtClean="0">
                  <a:solidFill>
                    <a:schemeClr val="bg1"/>
                  </a:solidFill>
                  <a:latin typeface="Calibri" pitchFamily="34" charset="0"/>
                  <a:cs typeface="Calibri" pitchFamily="34" charset="0"/>
                </a:rPr>
                <a:t>Dr. Stefan Arbanowski, Dr. Stephan Steglich</a:t>
              </a:r>
            </a:p>
          </p:txBody>
        </p:sp>
        <p:sp>
          <p:nvSpPr>
            <p:cNvPr id="60" name="Textfeld 59"/>
            <p:cNvSpPr txBox="1"/>
            <p:nvPr/>
          </p:nvSpPr>
          <p:spPr>
            <a:xfrm>
              <a:off x="1440000" y="3429965"/>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Energy Load Balancing</a:t>
              </a:r>
              <a:br>
                <a:rPr lang="en-US" sz="1100" dirty="0" smtClean="0">
                  <a:solidFill>
                    <a:schemeClr val="bg1"/>
                  </a:solidFill>
                  <a:latin typeface="Calibri" pitchFamily="34" charset="0"/>
                  <a:cs typeface="Calibri" pitchFamily="34" charset="0"/>
                </a:rPr>
              </a:br>
              <a:r>
                <a:rPr lang="en-US" sz="1100" b="1" dirty="0">
                  <a:solidFill>
                    <a:schemeClr val="bg1"/>
                  </a:solidFill>
                  <a:latin typeface="Calibri" pitchFamily="34" charset="0"/>
                  <a:cs typeface="Calibri" pitchFamily="34" charset="0"/>
                </a:rPr>
                <a:t>Dr. Thomas </a:t>
              </a:r>
              <a:r>
                <a:rPr lang="en-US" sz="1100" b="1" dirty="0" smtClean="0">
                  <a:solidFill>
                    <a:schemeClr val="bg1"/>
                  </a:solidFill>
                  <a:latin typeface="Calibri" pitchFamily="34" charset="0"/>
                  <a:cs typeface="Calibri" pitchFamily="34" charset="0"/>
                </a:rPr>
                <a:t>Luckenbach, Dr. Armin Wolf</a:t>
              </a:r>
            </a:p>
          </p:txBody>
        </p:sp>
        <p:sp>
          <p:nvSpPr>
            <p:cNvPr id="61" name="Textfeld 60"/>
            <p:cNvSpPr txBox="1"/>
            <p:nvPr/>
          </p:nvSpPr>
          <p:spPr>
            <a:xfrm>
              <a:off x="1466454" y="5228903"/>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System Quality Center</a:t>
              </a:r>
              <a:br>
                <a:rPr lang="en-US" sz="1100" dirty="0" smtClean="0">
                  <a:solidFill>
                    <a:schemeClr val="bg1"/>
                  </a:solidFill>
                  <a:latin typeface="Calibri" pitchFamily="34" charset="0"/>
                  <a:cs typeface="Calibri" pitchFamily="34" charset="0"/>
                </a:rPr>
              </a:br>
              <a:r>
                <a:rPr lang="en-US" sz="1100" b="1" dirty="0">
                  <a:solidFill>
                    <a:schemeClr val="bg1"/>
                  </a:solidFill>
                  <a:latin typeface="Calibri" pitchFamily="34" charset="0"/>
                  <a:cs typeface="Calibri" pitchFamily="34" charset="0"/>
                </a:rPr>
                <a:t>Dr. Tom Ritter, </a:t>
              </a:r>
              <a:r>
                <a:rPr lang="en-US" sz="1100" b="1" dirty="0" smtClean="0">
                  <a:solidFill>
                    <a:schemeClr val="bg1"/>
                  </a:solidFill>
                  <a:latin typeface="Calibri" pitchFamily="34" charset="0"/>
                  <a:cs typeface="Calibri" pitchFamily="34" charset="0"/>
                </a:rPr>
                <a:t>Dipl.-</a:t>
              </a:r>
              <a:r>
                <a:rPr lang="en-US" sz="1100" b="1" smtClean="0">
                  <a:solidFill>
                    <a:schemeClr val="bg1"/>
                  </a:solidFill>
                  <a:latin typeface="Calibri" pitchFamily="34" charset="0"/>
                  <a:cs typeface="Calibri" pitchFamily="34" charset="0"/>
                </a:rPr>
                <a:t>Inf. Friedrich </a:t>
              </a:r>
              <a:r>
                <a:rPr lang="en-US" sz="1100" b="1" dirty="0" smtClean="0">
                  <a:solidFill>
                    <a:schemeClr val="bg1"/>
                  </a:solidFill>
                  <a:latin typeface="Calibri" pitchFamily="34" charset="0"/>
                  <a:cs typeface="Calibri" pitchFamily="34" charset="0"/>
                </a:rPr>
                <a:t>Schön</a:t>
              </a:r>
            </a:p>
          </p:txBody>
        </p:sp>
        <p:sp>
          <p:nvSpPr>
            <p:cNvPr id="62" name="Textfeld 61"/>
            <p:cNvSpPr txBox="1"/>
            <p:nvPr/>
          </p:nvSpPr>
          <p:spPr>
            <a:xfrm>
              <a:off x="1453092" y="4355627"/>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Next Generation Network Infrastructures </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Prof. Dr. Thomas </a:t>
              </a:r>
              <a:r>
                <a:rPr lang="en-US" sz="1100" b="1" dirty="0" err="1" smtClean="0">
                  <a:solidFill>
                    <a:schemeClr val="bg1"/>
                  </a:solidFill>
                  <a:latin typeface="Calibri" pitchFamily="34" charset="0"/>
                  <a:cs typeface="Calibri" pitchFamily="34" charset="0"/>
                </a:rPr>
                <a:t>Magedanz</a:t>
              </a:r>
              <a:endParaRPr lang="en-US" sz="1100" b="1" dirty="0" smtClean="0">
                <a:solidFill>
                  <a:schemeClr val="bg1"/>
                </a:solidFill>
                <a:latin typeface="Calibri" pitchFamily="34" charset="0"/>
                <a:cs typeface="Calibri" pitchFamily="34" charset="0"/>
              </a:endParaRPr>
            </a:p>
          </p:txBody>
        </p:sp>
        <p:sp>
          <p:nvSpPr>
            <p:cNvPr id="63" name="Textfeld 62"/>
            <p:cNvSpPr txBox="1"/>
            <p:nvPr/>
          </p:nvSpPr>
          <p:spPr>
            <a:xfrm>
              <a:off x="1448820" y="4797115"/>
              <a:ext cx="4122600" cy="338554"/>
            </a:xfrm>
            <a:prstGeom prst="rect">
              <a:avLst/>
            </a:prstGeom>
            <a:noFill/>
            <a:ln>
              <a:noFill/>
            </a:ln>
          </p:spPr>
          <p:txBody>
            <a:bodyPr wrap="square" tIns="0" bIns="0" rtlCol="0" anchor="t" anchorCtr="0">
              <a:spAutoFit/>
            </a:bodyPr>
            <a:lstStyle/>
            <a:p>
              <a:r>
                <a:rPr lang="en-US" sz="1100" dirty="0">
                  <a:solidFill>
                    <a:schemeClr val="bg1"/>
                  </a:solidFill>
                  <a:latin typeface="Calibri" pitchFamily="34" charset="0"/>
                  <a:cs typeface="Calibri" pitchFamily="34" charset="0"/>
                </a:rPr>
                <a:t>Public Information Technology</a:t>
              </a:r>
              <a:r>
                <a:rPr lang="en-US" sz="1100" dirty="0" smtClean="0">
                  <a:solidFill>
                    <a:schemeClr val="bg1"/>
                  </a:solidFill>
                  <a:latin typeface="Calibri" pitchFamily="34" charset="0"/>
                  <a:cs typeface="Calibri" pitchFamily="34" charset="0"/>
                </a:rPr>
                <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Jens Fromm, M. A. </a:t>
              </a:r>
            </a:p>
          </p:txBody>
        </p:sp>
        <p:sp>
          <p:nvSpPr>
            <p:cNvPr id="64" name="Abgerundetes Rechteck 63"/>
            <p:cNvSpPr/>
            <p:nvPr/>
          </p:nvSpPr>
          <p:spPr>
            <a:xfrm>
              <a:off x="6095999" y="2892432"/>
              <a:ext cx="2171475" cy="799200"/>
            </a:xfrm>
            <a:prstGeom prst="roundRect">
              <a:avLst/>
            </a:prstGeom>
            <a:solidFill>
              <a:schemeClr val="bg1"/>
            </a:solidFill>
            <a:ln w="190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ctr" anchorCtr="0"/>
            <a:lstStyle/>
            <a:p>
              <a:r>
                <a:rPr lang="de-DE" sz="1100" b="1" dirty="0" smtClean="0">
                  <a:solidFill>
                    <a:schemeClr val="tx1">
                      <a:lumMod val="50000"/>
                      <a:lumOff val="50000"/>
                    </a:schemeClr>
                  </a:solidFill>
                  <a:latin typeface="Calibri" pitchFamily="34" charset="0"/>
                  <a:cs typeface="Calibri" pitchFamily="34" charset="0"/>
                </a:rPr>
                <a:t>Corporate Communications</a:t>
              </a:r>
            </a:p>
            <a:p>
              <a:endParaRPr lang="de-DE" sz="500" b="1" dirty="0" smtClean="0">
                <a:solidFill>
                  <a:schemeClr val="tx1">
                    <a:lumMod val="50000"/>
                    <a:lumOff val="50000"/>
                  </a:schemeClr>
                </a:solidFill>
                <a:latin typeface="Calibri" pitchFamily="34" charset="0"/>
                <a:cs typeface="Calibri" pitchFamily="34" charset="0"/>
              </a:endParaRPr>
            </a:p>
            <a:p>
              <a:r>
                <a:rPr lang="de-DE" sz="1100" dirty="0" smtClean="0">
                  <a:solidFill>
                    <a:schemeClr val="tx1">
                      <a:lumMod val="50000"/>
                      <a:lumOff val="50000"/>
                    </a:schemeClr>
                  </a:solidFill>
                  <a:latin typeface="Calibri" pitchFamily="34" charset="0"/>
                  <a:cs typeface="Calibri" pitchFamily="34" charset="0"/>
                </a:rPr>
                <a:t>Mirjam </a:t>
              </a:r>
              <a:r>
                <a:rPr lang="de-DE" sz="1100" dirty="0" err="1" smtClean="0">
                  <a:solidFill>
                    <a:schemeClr val="tx1">
                      <a:lumMod val="50000"/>
                      <a:lumOff val="50000"/>
                    </a:schemeClr>
                  </a:solidFill>
                  <a:latin typeface="Calibri" pitchFamily="34" charset="0"/>
                  <a:cs typeface="Calibri" pitchFamily="34" charset="0"/>
                </a:rPr>
                <a:t>Kaplow</a:t>
              </a:r>
              <a:r>
                <a:rPr lang="de-DE" sz="1100" smtClean="0">
                  <a:solidFill>
                    <a:schemeClr val="tx1">
                      <a:lumMod val="50000"/>
                      <a:lumOff val="50000"/>
                    </a:schemeClr>
                  </a:solidFill>
                  <a:latin typeface="Calibri" pitchFamily="34" charset="0"/>
                  <a:cs typeface="Calibri" pitchFamily="34" charset="0"/>
                </a:rPr>
                <a:t>, </a:t>
              </a:r>
              <a:r>
                <a:rPr lang="de-DE" sz="1100" dirty="0" smtClean="0">
                  <a:solidFill>
                    <a:schemeClr val="tx1">
                      <a:lumMod val="50000"/>
                      <a:lumOff val="50000"/>
                    </a:schemeClr>
                  </a:solidFill>
                  <a:latin typeface="Calibri" pitchFamily="34" charset="0"/>
                  <a:cs typeface="Calibri" pitchFamily="34" charset="0"/>
                </a:rPr>
                <a:t>M.A.</a:t>
              </a:r>
            </a:p>
          </p:txBody>
        </p:sp>
        <p:sp>
          <p:nvSpPr>
            <p:cNvPr id="65" name="Abgerundetes Rechteck 64"/>
            <p:cNvSpPr/>
            <p:nvPr/>
          </p:nvSpPr>
          <p:spPr>
            <a:xfrm>
              <a:off x="6095999" y="3887844"/>
              <a:ext cx="2171475" cy="799200"/>
            </a:xfrm>
            <a:prstGeom prst="roundRect">
              <a:avLst/>
            </a:prstGeom>
            <a:solidFill>
              <a:schemeClr val="bg1"/>
            </a:solidFill>
            <a:ln w="190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ctr" anchorCtr="0"/>
            <a:lstStyle/>
            <a:p>
              <a:r>
                <a:rPr lang="de-DE" sz="1100" b="1" dirty="0" smtClean="0">
                  <a:solidFill>
                    <a:schemeClr val="tx1">
                      <a:lumMod val="50000"/>
                      <a:lumOff val="50000"/>
                    </a:schemeClr>
                  </a:solidFill>
                  <a:latin typeface="Calibri" pitchFamily="34" charset="0"/>
                  <a:cs typeface="Calibri" pitchFamily="34" charset="0"/>
                </a:rPr>
                <a:t>IT-Infrastruktur</a:t>
              </a:r>
            </a:p>
            <a:p>
              <a:endParaRPr lang="de-DE" sz="500" b="1" dirty="0" smtClean="0">
                <a:solidFill>
                  <a:schemeClr val="tx1">
                    <a:lumMod val="50000"/>
                    <a:lumOff val="50000"/>
                  </a:schemeClr>
                </a:solidFill>
                <a:latin typeface="Calibri" pitchFamily="34" charset="0"/>
                <a:cs typeface="Calibri" pitchFamily="34" charset="0"/>
              </a:endParaRPr>
            </a:p>
            <a:p>
              <a:r>
                <a:rPr lang="de-DE" sz="1100" dirty="0" smtClean="0">
                  <a:solidFill>
                    <a:schemeClr val="tx1">
                      <a:lumMod val="50000"/>
                      <a:lumOff val="50000"/>
                    </a:schemeClr>
                  </a:solidFill>
                  <a:latin typeface="Calibri" pitchFamily="34" charset="0"/>
                  <a:cs typeface="Calibri" pitchFamily="34" charset="0"/>
                </a:rPr>
                <a:t>Dipl.-Phys. Stephan Waßerroth</a:t>
              </a:r>
            </a:p>
          </p:txBody>
        </p:sp>
        <p:grpSp>
          <p:nvGrpSpPr>
            <p:cNvPr id="66" name="Gruppierung 65"/>
            <p:cNvGrpSpPr/>
            <p:nvPr/>
          </p:nvGrpSpPr>
          <p:grpSpPr>
            <a:xfrm>
              <a:off x="431995" y="3829785"/>
              <a:ext cx="5504965" cy="2193700"/>
              <a:chOff x="1475652" y="3804883"/>
              <a:chExt cx="5504965" cy="2193700"/>
            </a:xfrm>
          </p:grpSpPr>
          <p:sp>
            <p:nvSpPr>
              <p:cNvPr id="67" name="Abgerundetes Rechteck 66"/>
              <p:cNvSpPr/>
              <p:nvPr/>
            </p:nvSpPr>
            <p:spPr>
              <a:xfrm>
                <a:off x="1475652" y="3804883"/>
                <a:ext cx="5496141" cy="403411"/>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smtClean="0">
                    <a:solidFill>
                      <a:schemeClr val="bg1"/>
                    </a:solidFill>
                    <a:latin typeface="Calibri" pitchFamily="34" charset="0"/>
                    <a:cs typeface="Calibri" pitchFamily="34" charset="0"/>
                  </a:rPr>
                  <a:t>NET</a:t>
                </a:r>
                <a:endParaRPr lang="de-DE" sz="1400" b="1" dirty="0">
                  <a:solidFill>
                    <a:schemeClr val="bg1"/>
                  </a:solidFill>
                  <a:latin typeface="Calibri" pitchFamily="34" charset="0"/>
                  <a:cs typeface="Calibri" pitchFamily="34" charset="0"/>
                </a:endParaRPr>
              </a:p>
            </p:txBody>
          </p:sp>
          <p:sp>
            <p:nvSpPr>
              <p:cNvPr id="68" name="Abgerundetes Rechteck 67"/>
              <p:cNvSpPr/>
              <p:nvPr/>
            </p:nvSpPr>
            <p:spPr>
              <a:xfrm>
                <a:off x="1484476" y="5630276"/>
                <a:ext cx="5496141" cy="368307"/>
              </a:xfrm>
              <a:prstGeom prst="roundRect">
                <a:avLst/>
              </a:prstGeom>
              <a:gradFill flip="none" rotWithShape="1">
                <a:gsLst>
                  <a:gs pos="0">
                    <a:schemeClr val="tx2"/>
                  </a:gs>
                  <a:gs pos="100000">
                    <a:srgbClr val="74C39E"/>
                  </a:gs>
                </a:gsLst>
                <a:lin ang="19800000" scaled="0"/>
                <a:tileRect/>
              </a:gra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2">
                <a:schemeClr val="lt2"/>
              </a:fillRef>
              <a:effectRef idx="0">
                <a:scrgbClr r="0" g="0" b="0"/>
              </a:effectRef>
              <a:fontRef idx="major"/>
            </p:style>
            <p:txBody>
              <a:bodyPr rtlCol="0" anchor="t" anchorCtr="0"/>
              <a:lstStyle/>
              <a:p>
                <a:pPr defTabSz="914400" fontAlgn="auto">
                  <a:spcBef>
                    <a:spcPts val="0"/>
                  </a:spcBef>
                  <a:spcAft>
                    <a:spcPts val="0"/>
                  </a:spcAft>
                </a:pPr>
                <a:r>
                  <a:rPr lang="de-DE" sz="1400" b="1" dirty="0">
                    <a:solidFill>
                      <a:schemeClr val="bg1"/>
                    </a:solidFill>
                    <a:latin typeface="Calibri" pitchFamily="34" charset="0"/>
                    <a:cs typeface="Calibri" pitchFamily="34" charset="0"/>
                  </a:rPr>
                  <a:t>VISCOM</a:t>
                </a:r>
              </a:p>
            </p:txBody>
          </p:sp>
          <p:sp>
            <p:nvSpPr>
              <p:cNvPr id="69" name="Textfeld 68"/>
              <p:cNvSpPr txBox="1"/>
              <p:nvPr/>
            </p:nvSpPr>
            <p:spPr>
              <a:xfrm>
                <a:off x="2501295" y="3838599"/>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Network Research</a:t>
                </a:r>
                <a:br>
                  <a:rPr lang="en-US" sz="1100" dirty="0" smtClean="0">
                    <a:solidFill>
                      <a:schemeClr val="bg1"/>
                    </a:solidFill>
                    <a:latin typeface="Calibri" pitchFamily="34" charset="0"/>
                    <a:cs typeface="Calibri" pitchFamily="34" charset="0"/>
                  </a:rPr>
                </a:br>
                <a:r>
                  <a:rPr lang="en-US" sz="1100" b="1" dirty="0" smtClean="0">
                    <a:solidFill>
                      <a:schemeClr val="bg1"/>
                    </a:solidFill>
                    <a:latin typeface="Calibri" pitchFamily="34" charset="0"/>
                    <a:cs typeface="Calibri" pitchFamily="34" charset="0"/>
                  </a:rPr>
                  <a:t>Dr. Mathias </a:t>
                </a:r>
                <a:r>
                  <a:rPr lang="en-US" sz="1100" b="1" dirty="0" err="1" smtClean="0">
                    <a:solidFill>
                      <a:schemeClr val="bg1"/>
                    </a:solidFill>
                    <a:latin typeface="Calibri" pitchFamily="34" charset="0"/>
                    <a:cs typeface="Calibri" pitchFamily="34" charset="0"/>
                  </a:rPr>
                  <a:t>Kretschmer</a:t>
                </a:r>
                <a:endParaRPr lang="en-US" sz="1100" b="1" dirty="0" smtClean="0">
                  <a:solidFill>
                    <a:schemeClr val="bg1"/>
                  </a:solidFill>
                  <a:latin typeface="Calibri" pitchFamily="34" charset="0"/>
                  <a:cs typeface="Calibri" pitchFamily="34" charset="0"/>
                </a:endParaRPr>
              </a:p>
            </p:txBody>
          </p:sp>
          <p:sp>
            <p:nvSpPr>
              <p:cNvPr id="70" name="Textfeld 69"/>
              <p:cNvSpPr txBox="1"/>
              <p:nvPr/>
            </p:nvSpPr>
            <p:spPr>
              <a:xfrm>
                <a:off x="2505569" y="5633265"/>
                <a:ext cx="4122600" cy="338554"/>
              </a:xfrm>
              <a:prstGeom prst="rect">
                <a:avLst/>
              </a:prstGeom>
              <a:noFill/>
              <a:ln>
                <a:noFill/>
              </a:ln>
            </p:spPr>
            <p:txBody>
              <a:bodyPr wrap="square" tIns="0" bIns="0" rtlCol="0" anchor="t" anchorCtr="0">
                <a:spAutoFit/>
              </a:bodyPr>
              <a:lstStyle/>
              <a:p>
                <a:r>
                  <a:rPr lang="en-US" sz="1100" dirty="0" smtClean="0">
                    <a:solidFill>
                      <a:schemeClr val="bg1"/>
                    </a:solidFill>
                    <a:latin typeface="Calibri" pitchFamily="34" charset="0"/>
                    <a:cs typeface="Calibri" pitchFamily="34" charset="0"/>
                  </a:rPr>
                  <a:t>Visual Computing</a:t>
                </a:r>
              </a:p>
              <a:p>
                <a:r>
                  <a:rPr lang="en-US" sz="1100" b="1" dirty="0" smtClean="0">
                    <a:solidFill>
                      <a:schemeClr val="bg1"/>
                    </a:solidFill>
                    <a:latin typeface="Calibri" pitchFamily="34" charset="0"/>
                    <a:cs typeface="Calibri" pitchFamily="34" charset="0"/>
                  </a:rPr>
                  <a:t>Dipl.-</a:t>
                </a:r>
                <a:r>
                  <a:rPr lang="en-US" sz="1100" b="1" dirty="0" err="1" smtClean="0">
                    <a:solidFill>
                      <a:schemeClr val="bg1"/>
                    </a:solidFill>
                    <a:latin typeface="Calibri" pitchFamily="34" charset="0"/>
                    <a:cs typeface="Calibri" pitchFamily="34" charset="0"/>
                  </a:rPr>
                  <a:t>Ing</a:t>
                </a:r>
                <a:r>
                  <a:rPr lang="en-US" sz="1100" b="1" dirty="0" smtClean="0">
                    <a:solidFill>
                      <a:schemeClr val="bg1"/>
                    </a:solidFill>
                    <a:latin typeface="Calibri" pitchFamily="34" charset="0"/>
                    <a:cs typeface="Calibri" pitchFamily="34" charset="0"/>
                  </a:rPr>
                  <a:t>. Herbert </a:t>
                </a:r>
                <a:r>
                  <a:rPr lang="en-US" sz="1100" b="1" dirty="0" err="1" smtClean="0">
                    <a:solidFill>
                      <a:schemeClr val="bg1"/>
                    </a:solidFill>
                    <a:latin typeface="Calibri" pitchFamily="34" charset="0"/>
                    <a:cs typeface="Calibri" pitchFamily="34" charset="0"/>
                  </a:rPr>
                  <a:t>Rüsseler</a:t>
                </a:r>
                <a:endParaRPr lang="en-US" sz="1100" b="1" dirty="0" smtClean="0">
                  <a:solidFill>
                    <a:schemeClr val="bg1"/>
                  </a:solidFill>
                  <a:latin typeface="Calibri" pitchFamily="34" charset="0"/>
                  <a:cs typeface="Calibri" pitchFamily="34" charset="0"/>
                </a:endParaRPr>
              </a:p>
            </p:txBody>
          </p:sp>
        </p:grpSp>
      </p:grpSp>
    </p:spTree>
    <p:extLst>
      <p:ext uri="{BB962C8B-B14F-4D97-AF65-F5344CB8AC3E}">
        <p14:creationId xmlns:p14="http://schemas.microsoft.com/office/powerpoint/2010/main" val="1700060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sind </a:t>
            </a:r>
            <a:r>
              <a:rPr lang="de-DE" dirty="0"/>
              <a:t>o</a:t>
            </a:r>
            <a:r>
              <a:rPr lang="de-DE" dirty="0" smtClean="0"/>
              <a:t>ffene Daten ?</a:t>
            </a:r>
            <a:endParaRPr lang="de-DE" dirty="0"/>
          </a:p>
        </p:txBody>
      </p:sp>
      <p:sp>
        <p:nvSpPr>
          <p:cNvPr id="3" name="Inhaltsplatzhalter 2"/>
          <p:cNvSpPr>
            <a:spLocks noGrp="1"/>
          </p:cNvSpPr>
          <p:nvPr>
            <p:ph idx="1"/>
          </p:nvPr>
        </p:nvSpPr>
        <p:spPr/>
        <p:txBody>
          <a:bodyPr/>
          <a:lstStyle/>
          <a:p>
            <a:pPr marL="0" indent="0">
              <a:buNone/>
              <a:defRPr/>
            </a:pPr>
            <a:endParaRPr lang="en-IE" b="1" dirty="0" smtClean="0"/>
          </a:p>
          <a:p>
            <a:pPr marL="0" indent="0">
              <a:buNone/>
              <a:defRPr/>
            </a:pPr>
            <a:r>
              <a:rPr lang="en-IE" sz="2000" b="1" dirty="0" smtClean="0"/>
              <a:t>“</a:t>
            </a:r>
            <a:r>
              <a:rPr lang="en-IE" sz="2000" b="1" dirty="0"/>
              <a:t>A piece of content or data is open if anyone is free to use, reuse, and redistribute it — subject only, at most, to the requirement to attribute and share-alike.”</a:t>
            </a:r>
          </a:p>
          <a:p>
            <a:pPr marL="0" indent="0">
              <a:buNone/>
              <a:defRPr/>
            </a:pPr>
            <a:endParaRPr lang="en-US" sz="2000" dirty="0"/>
          </a:p>
          <a:p>
            <a:pPr marL="0" indent="0">
              <a:buNone/>
              <a:defRPr/>
            </a:pPr>
            <a:r>
              <a:rPr lang="en-IE" sz="2000" i="1" dirty="0"/>
              <a:t>http://opendefinition.org</a:t>
            </a:r>
            <a:endParaRPr lang="en-GB" sz="2000" i="1" dirty="0">
              <a:latin typeface="Calibri" pitchFamily="34" charset="0"/>
              <a:ea typeface="Adler" charset="0"/>
              <a:cs typeface="Adler" charset="0"/>
            </a:endParaRPr>
          </a:p>
          <a:p>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19</a:t>
            </a:fld>
            <a:endParaRPr lang="de-DE" dirty="0"/>
          </a:p>
        </p:txBody>
      </p:sp>
    </p:spTree>
    <p:extLst>
      <p:ext uri="{BB962C8B-B14F-4D97-AF65-F5344CB8AC3E}">
        <p14:creationId xmlns:p14="http://schemas.microsoft.com/office/powerpoint/2010/main" val="2842972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half" idx="1"/>
          </p:nvPr>
        </p:nvSpPr>
        <p:spPr>
          <a:xfrm>
            <a:off x="460375" y="1020836"/>
            <a:ext cx="6566395" cy="4844977"/>
          </a:xfrm>
        </p:spPr>
        <p:txBody>
          <a:bodyPr/>
          <a:lstStyle/>
          <a:p>
            <a:r>
              <a:rPr lang="en-US" dirty="0" smtClean="0"/>
              <a:t>Open Data (</a:t>
            </a:r>
            <a:r>
              <a:rPr lang="en-US" dirty="0" err="1" smtClean="0"/>
              <a:t>bdi</a:t>
            </a:r>
            <a:r>
              <a:rPr lang="en-US" dirty="0" smtClean="0"/>
              <a:t> – 10)</a:t>
            </a:r>
          </a:p>
          <a:p>
            <a:pPr lvl="1"/>
            <a:r>
              <a:rPr lang="en-US" dirty="0" err="1" smtClean="0"/>
              <a:t>GovData</a:t>
            </a:r>
            <a:endParaRPr lang="en-US" dirty="0" smtClean="0"/>
          </a:p>
          <a:p>
            <a:pPr lvl="1"/>
            <a:r>
              <a:rPr lang="en-US" dirty="0" err="1" smtClean="0"/>
              <a:t>Daten</a:t>
            </a:r>
            <a:r>
              <a:rPr lang="en-US" dirty="0" smtClean="0"/>
              <a:t> Berlin</a:t>
            </a:r>
          </a:p>
          <a:p>
            <a:r>
              <a:rPr lang="en-US" dirty="0" smtClean="0"/>
              <a:t>MDC </a:t>
            </a:r>
            <a:r>
              <a:rPr lang="en-US" dirty="0" err="1" smtClean="0"/>
              <a:t>Szenario</a:t>
            </a:r>
            <a:r>
              <a:rPr lang="en-US" dirty="0" smtClean="0"/>
              <a:t> (</a:t>
            </a:r>
            <a:r>
              <a:rPr lang="en-US" dirty="0" err="1" smtClean="0"/>
              <a:t>bdi</a:t>
            </a:r>
            <a:r>
              <a:rPr lang="en-US" smtClean="0"/>
              <a:t> 10)</a:t>
            </a:r>
            <a:endParaRPr lang="en-US" dirty="0" smtClean="0"/>
          </a:p>
          <a:p>
            <a:r>
              <a:rPr lang="en-US" dirty="0" err="1" smtClean="0"/>
              <a:t>Architektur</a:t>
            </a:r>
            <a:r>
              <a:rPr lang="en-US" dirty="0" smtClean="0"/>
              <a:t> </a:t>
            </a:r>
            <a:r>
              <a:rPr lang="en-US" dirty="0" err="1" smtClean="0"/>
              <a:t>Sicherheit</a:t>
            </a:r>
            <a:r>
              <a:rPr lang="en-US" dirty="0" smtClean="0"/>
              <a:t> (</a:t>
            </a:r>
            <a:r>
              <a:rPr lang="en-US" dirty="0" err="1" smtClean="0"/>
              <a:t>pla</a:t>
            </a:r>
            <a:r>
              <a:rPr lang="en-US" dirty="0" smtClean="0"/>
              <a:t> 10)</a:t>
            </a:r>
          </a:p>
          <a:p>
            <a:r>
              <a:rPr lang="en-US" dirty="0" smtClean="0"/>
              <a:t>Private </a:t>
            </a:r>
            <a:r>
              <a:rPr lang="en-US" dirty="0" err="1" smtClean="0"/>
              <a:t>vs</a:t>
            </a:r>
            <a:r>
              <a:rPr lang="en-US" dirty="0" smtClean="0"/>
              <a:t> Public (</a:t>
            </a:r>
            <a:r>
              <a:rPr lang="en-US" dirty="0" err="1" smtClean="0"/>
              <a:t>ntc</a:t>
            </a:r>
            <a:r>
              <a:rPr lang="en-US" dirty="0" smtClean="0"/>
              <a:t> 5)</a:t>
            </a:r>
          </a:p>
          <a:p>
            <a:r>
              <a:rPr lang="en-US" dirty="0" smtClean="0"/>
              <a:t>Papers (</a:t>
            </a:r>
            <a:r>
              <a:rPr lang="en-US" dirty="0" err="1" smtClean="0"/>
              <a:t>ntc</a:t>
            </a:r>
            <a:r>
              <a:rPr lang="en-US" dirty="0" smtClean="0"/>
              <a:t> 10)</a:t>
            </a:r>
            <a:endParaRPr lang="en-US" dirty="0"/>
          </a:p>
        </p:txBody>
      </p:sp>
    </p:spTree>
    <p:extLst>
      <p:ext uri="{BB962C8B-B14F-4D97-AF65-F5344CB8AC3E}">
        <p14:creationId xmlns:p14="http://schemas.microsoft.com/office/powerpoint/2010/main" val="3213918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4"/>
          </p:nvPr>
        </p:nvSpPr>
        <p:spPr/>
        <p:txBody>
          <a:bodyPr/>
          <a:lstStyle/>
          <a:p>
            <a:r>
              <a:rPr lang="de-AT" dirty="0" smtClean="0"/>
              <a:t>Nur bei geeigneten Formaten können Anwendungen entwickelt werden.</a:t>
            </a:r>
          </a:p>
          <a:p>
            <a:r>
              <a:rPr lang="de-AT" dirty="0" smtClean="0"/>
              <a:t>Spektrum: von PDF bis RDF (gängiges Format für </a:t>
            </a:r>
            <a:r>
              <a:rPr lang="de-AT" dirty="0" err="1" smtClean="0"/>
              <a:t>Linked</a:t>
            </a:r>
            <a:r>
              <a:rPr lang="de-AT" dirty="0" smtClean="0"/>
              <a:t> Data)</a:t>
            </a:r>
          </a:p>
          <a:p>
            <a:endParaRPr lang="de-AT" dirty="0"/>
          </a:p>
          <a:p>
            <a:endParaRPr lang="de-AT" dirty="0" smtClean="0"/>
          </a:p>
          <a:p>
            <a:endParaRPr lang="de-AT" dirty="0"/>
          </a:p>
          <a:p>
            <a:endParaRPr lang="de-AT" dirty="0" smtClean="0"/>
          </a:p>
          <a:p>
            <a:endParaRPr lang="de-AT" dirty="0"/>
          </a:p>
          <a:p>
            <a:endParaRPr lang="de-AT" dirty="0" smtClean="0"/>
          </a:p>
          <a:p>
            <a:pPr marL="0" indent="0">
              <a:buNone/>
            </a:pPr>
            <a:endParaRPr lang="de-AT" dirty="0"/>
          </a:p>
          <a:p>
            <a:r>
              <a:rPr lang="de-AT" dirty="0" smtClean="0"/>
              <a:t>Eignung hängt stark vom Einzelfall ab.</a:t>
            </a:r>
          </a:p>
          <a:p>
            <a:r>
              <a:rPr lang="de-AT" dirty="0" smtClean="0"/>
              <a:t>Entwickler sind typischerweise ab CSV interessiert. </a:t>
            </a:r>
          </a:p>
          <a:p>
            <a:endParaRPr lang="de-AT" dirty="0" smtClean="0"/>
          </a:p>
        </p:txBody>
      </p:sp>
      <p:sp>
        <p:nvSpPr>
          <p:cNvPr id="4" name="Titel 3"/>
          <p:cNvSpPr>
            <a:spLocks noGrp="1"/>
          </p:cNvSpPr>
          <p:nvPr>
            <p:ph type="title"/>
          </p:nvPr>
        </p:nvSpPr>
        <p:spPr>
          <a:xfrm>
            <a:off x="432000" y="383020"/>
            <a:ext cx="8280000" cy="720000"/>
          </a:xfrm>
        </p:spPr>
        <p:txBody>
          <a:bodyPr/>
          <a:lstStyle/>
          <a:p>
            <a:r>
              <a:rPr lang="de-DE" dirty="0" smtClean="0">
                <a:solidFill>
                  <a:schemeClr val="tx1"/>
                </a:solidFill>
              </a:rPr>
              <a:t>Open Data Kernelemente</a:t>
            </a:r>
            <a:r>
              <a:rPr lang="de-DE" dirty="0" smtClean="0">
                <a:solidFill>
                  <a:srgbClr val="339966"/>
                </a:solidFill>
              </a:rPr>
              <a:t> </a:t>
            </a:r>
            <a:br>
              <a:rPr lang="de-DE" dirty="0" smtClean="0">
                <a:solidFill>
                  <a:srgbClr val="339966"/>
                </a:solidFill>
              </a:rPr>
            </a:br>
            <a:r>
              <a:rPr lang="de-DE" dirty="0" err="1" smtClean="0">
                <a:solidFill>
                  <a:srgbClr val="1A9B7E"/>
                </a:solidFill>
              </a:rPr>
              <a:t>Maschinenverarbeitbar</a:t>
            </a:r>
            <a:endParaRPr lang="de-AT" dirty="0">
              <a:solidFill>
                <a:srgbClr val="1A9B7E"/>
              </a:solidFill>
            </a:endParaRPr>
          </a:p>
        </p:txBody>
      </p:sp>
      <p:sp>
        <p:nvSpPr>
          <p:cNvPr id="2" name="Rechteck 1"/>
          <p:cNvSpPr/>
          <p:nvPr/>
        </p:nvSpPr>
        <p:spPr>
          <a:xfrm>
            <a:off x="432000" y="2714439"/>
            <a:ext cx="8173520" cy="274320"/>
          </a:xfrm>
          <a:prstGeom prst="rect">
            <a:avLst/>
          </a:prstGeom>
          <a:gradFill>
            <a:gsLst>
              <a:gs pos="0">
                <a:srgbClr val="FF0000"/>
              </a:gs>
              <a:gs pos="100000">
                <a:srgbClr val="1A9B7E"/>
              </a:gs>
              <a:gs pos="10000">
                <a:srgbClr val="F9CA0D"/>
              </a:gs>
            </a:gsLst>
            <a:lin ang="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uppierung 37"/>
          <p:cNvGrpSpPr/>
          <p:nvPr/>
        </p:nvGrpSpPr>
        <p:grpSpPr>
          <a:xfrm>
            <a:off x="6294844" y="3162626"/>
            <a:ext cx="923450" cy="876066"/>
            <a:chOff x="5371394" y="3497163"/>
            <a:chExt cx="923450" cy="876066"/>
          </a:xfrm>
        </p:grpSpPr>
        <p:pic>
          <p:nvPicPr>
            <p:cNvPr id="17" name="Bild 16" descr="fe16d810bbd3ac1333a21c174013f5e3  --text-x-sq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714" y="3509629"/>
              <a:ext cx="863600" cy="863600"/>
            </a:xfrm>
            <a:prstGeom prst="rect">
              <a:avLst/>
            </a:prstGeom>
          </p:spPr>
        </p:pic>
        <p:sp>
          <p:nvSpPr>
            <p:cNvPr id="12" name="Textfeld 11"/>
            <p:cNvSpPr txBox="1"/>
            <p:nvPr/>
          </p:nvSpPr>
          <p:spPr>
            <a:xfrm>
              <a:off x="5371394" y="3497163"/>
              <a:ext cx="923450"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sql</a:t>
              </a:r>
              <a:endParaRPr lang="en-US" dirty="0">
                <a:latin typeface="Andale Mono"/>
                <a:cs typeface="Andale Mono"/>
              </a:endParaRPr>
            </a:p>
          </p:txBody>
        </p:sp>
      </p:grpSp>
      <p:grpSp>
        <p:nvGrpSpPr>
          <p:cNvPr id="25" name="Gruppierung 24"/>
          <p:cNvGrpSpPr/>
          <p:nvPr/>
        </p:nvGrpSpPr>
        <p:grpSpPr>
          <a:xfrm>
            <a:off x="6789420" y="3702301"/>
            <a:ext cx="1000760" cy="1000760"/>
            <a:chOff x="6677660" y="4343400"/>
            <a:chExt cx="1000760" cy="1000760"/>
          </a:xfrm>
        </p:grpSpPr>
        <p:pic>
          <p:nvPicPr>
            <p:cNvPr id="23" name="Bild 22" descr="cb9b7512a7f967f9113ac8960cc1b056  --text-x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660" y="4343400"/>
              <a:ext cx="1000760" cy="1000760"/>
            </a:xfrm>
            <a:prstGeom prst="rect">
              <a:avLst/>
            </a:prstGeom>
          </p:spPr>
        </p:pic>
        <p:sp>
          <p:nvSpPr>
            <p:cNvPr id="11" name="Textfeld 10"/>
            <p:cNvSpPr txBox="1"/>
            <p:nvPr/>
          </p:nvSpPr>
          <p:spPr>
            <a:xfrm>
              <a:off x="6677660" y="4343400"/>
              <a:ext cx="923450" cy="461665"/>
            </a:xfrm>
            <a:prstGeom prst="rect">
              <a:avLst/>
            </a:prstGeom>
            <a:noFill/>
          </p:spPr>
          <p:txBody>
            <a:bodyPr wrap="none" rtlCol="0">
              <a:spAutoFit/>
            </a:bodyPr>
            <a:lstStyle/>
            <a:p>
              <a:r>
                <a:rPr lang="en-US" dirty="0" smtClean="0">
                  <a:latin typeface="Andale Mono"/>
                  <a:cs typeface="Andale Mono"/>
                </a:rPr>
                <a:t>.xml</a:t>
              </a:r>
              <a:endParaRPr lang="en-US" dirty="0">
                <a:latin typeface="Andale Mono"/>
                <a:cs typeface="Andale Mono"/>
              </a:endParaRPr>
            </a:p>
          </p:txBody>
        </p:sp>
      </p:grpSp>
      <p:grpSp>
        <p:nvGrpSpPr>
          <p:cNvPr id="27" name="Gruppierung 26"/>
          <p:cNvGrpSpPr/>
          <p:nvPr/>
        </p:nvGrpSpPr>
        <p:grpSpPr>
          <a:xfrm>
            <a:off x="343941" y="3095439"/>
            <a:ext cx="998678" cy="751840"/>
            <a:chOff x="4548682" y="711200"/>
            <a:chExt cx="998678" cy="751840"/>
          </a:xfrm>
        </p:grpSpPr>
        <p:pic>
          <p:nvPicPr>
            <p:cNvPr id="21" name="Bild 20" descr="727e2d70088928dc4adf3c967de1f9c1  --gnome-mime-application-mswo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520" y="711200"/>
              <a:ext cx="751840" cy="751840"/>
            </a:xfrm>
            <a:prstGeom prst="rect">
              <a:avLst/>
            </a:prstGeom>
          </p:spPr>
        </p:pic>
        <p:sp>
          <p:nvSpPr>
            <p:cNvPr id="26" name="Textfeld 25"/>
            <p:cNvSpPr txBox="1"/>
            <p:nvPr/>
          </p:nvSpPr>
          <p:spPr>
            <a:xfrm>
              <a:off x="4548682" y="1001375"/>
              <a:ext cx="923450" cy="461665"/>
            </a:xfrm>
            <a:prstGeom prst="rect">
              <a:avLst/>
            </a:prstGeom>
            <a:noFill/>
          </p:spPr>
          <p:txBody>
            <a:bodyPr wrap="none" rtlCol="0">
              <a:spAutoFit/>
            </a:bodyPr>
            <a:lstStyle/>
            <a:p>
              <a:r>
                <a:rPr lang="en-US" dirty="0" smtClean="0">
                  <a:latin typeface="Andale Mono"/>
                  <a:cs typeface="Andale Mono"/>
                </a:rPr>
                <a:t>.doc</a:t>
              </a:r>
            </a:p>
          </p:txBody>
        </p:sp>
      </p:grpSp>
      <p:grpSp>
        <p:nvGrpSpPr>
          <p:cNvPr id="31" name="Gruppierung 30"/>
          <p:cNvGrpSpPr/>
          <p:nvPr/>
        </p:nvGrpSpPr>
        <p:grpSpPr>
          <a:xfrm>
            <a:off x="3436628" y="3095439"/>
            <a:ext cx="975365" cy="975365"/>
            <a:chOff x="4396029" y="2479037"/>
            <a:chExt cx="975365" cy="975365"/>
          </a:xfrm>
        </p:grpSpPr>
        <p:pic>
          <p:nvPicPr>
            <p:cNvPr id="18" name="Bild 17" descr="93aa7b769bec2dcf5dda1ed4f37c835e  --application-vnd.ms-excel.sheet.binary.macroEnabled.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6029" y="2479037"/>
              <a:ext cx="975365" cy="975365"/>
            </a:xfrm>
            <a:prstGeom prst="rect">
              <a:avLst/>
            </a:prstGeom>
          </p:spPr>
        </p:pic>
        <p:sp>
          <p:nvSpPr>
            <p:cNvPr id="29" name="Textfeld 28"/>
            <p:cNvSpPr txBox="1"/>
            <p:nvPr/>
          </p:nvSpPr>
          <p:spPr>
            <a:xfrm>
              <a:off x="4411993" y="2779375"/>
              <a:ext cx="923450"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csv</a:t>
              </a:r>
              <a:endParaRPr lang="en-US" dirty="0">
                <a:latin typeface="Andale Mono"/>
                <a:cs typeface="Andale Mono"/>
              </a:endParaRPr>
            </a:p>
          </p:txBody>
        </p:sp>
      </p:grpSp>
      <p:grpSp>
        <p:nvGrpSpPr>
          <p:cNvPr id="32" name="Gruppierung 31"/>
          <p:cNvGrpSpPr/>
          <p:nvPr/>
        </p:nvGrpSpPr>
        <p:grpSpPr>
          <a:xfrm>
            <a:off x="4216395" y="3603436"/>
            <a:ext cx="975365" cy="975365"/>
            <a:chOff x="6085835" y="2572595"/>
            <a:chExt cx="975365" cy="975365"/>
          </a:xfrm>
        </p:grpSpPr>
        <p:pic>
          <p:nvPicPr>
            <p:cNvPr id="28" name="Bild 27" descr="93aa7b769bec2dcf5dda1ed4f37c835e  --application-vnd.ms-excel.sheet.binary.macroEnabled.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835" y="2572595"/>
              <a:ext cx="975365" cy="975365"/>
            </a:xfrm>
            <a:prstGeom prst="rect">
              <a:avLst/>
            </a:prstGeom>
          </p:spPr>
        </p:pic>
        <p:sp>
          <p:nvSpPr>
            <p:cNvPr id="30" name="Textfeld 29"/>
            <p:cNvSpPr txBox="1"/>
            <p:nvPr/>
          </p:nvSpPr>
          <p:spPr>
            <a:xfrm>
              <a:off x="6085835" y="2966720"/>
              <a:ext cx="923450"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xls</a:t>
              </a:r>
              <a:endParaRPr lang="en-US" dirty="0">
                <a:latin typeface="Andale Mono"/>
                <a:cs typeface="Andale Mono"/>
              </a:endParaRPr>
            </a:p>
          </p:txBody>
        </p:sp>
      </p:grpSp>
      <p:grpSp>
        <p:nvGrpSpPr>
          <p:cNvPr id="35" name="Gruppierung 34"/>
          <p:cNvGrpSpPr/>
          <p:nvPr/>
        </p:nvGrpSpPr>
        <p:grpSpPr>
          <a:xfrm>
            <a:off x="411680" y="3871102"/>
            <a:ext cx="942344" cy="942344"/>
            <a:chOff x="360880" y="3928114"/>
            <a:chExt cx="942344" cy="942344"/>
          </a:xfrm>
        </p:grpSpPr>
        <p:pic>
          <p:nvPicPr>
            <p:cNvPr id="15" name="Bild 14" descr="352e0c84eee9f2c8458cc00461df1277  --application-pdf.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0880" y="3928114"/>
              <a:ext cx="942344" cy="942344"/>
            </a:xfrm>
            <a:prstGeom prst="rect">
              <a:avLst/>
            </a:prstGeom>
          </p:spPr>
        </p:pic>
        <p:sp>
          <p:nvSpPr>
            <p:cNvPr id="33" name="Textfeld 32"/>
            <p:cNvSpPr txBox="1"/>
            <p:nvPr/>
          </p:nvSpPr>
          <p:spPr>
            <a:xfrm>
              <a:off x="360880" y="4177960"/>
              <a:ext cx="923450"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pdf</a:t>
              </a:r>
              <a:endParaRPr lang="en-US" dirty="0">
                <a:latin typeface="Andale Mono"/>
                <a:cs typeface="Andale Mono"/>
              </a:endParaRPr>
            </a:p>
          </p:txBody>
        </p:sp>
      </p:grpSp>
      <p:grpSp>
        <p:nvGrpSpPr>
          <p:cNvPr id="37" name="Gruppierung 36"/>
          <p:cNvGrpSpPr/>
          <p:nvPr/>
        </p:nvGrpSpPr>
        <p:grpSpPr>
          <a:xfrm>
            <a:off x="5831832" y="3966461"/>
            <a:ext cx="1108146" cy="985529"/>
            <a:chOff x="344733" y="152400"/>
            <a:chExt cx="1108146" cy="985529"/>
          </a:xfrm>
        </p:grpSpPr>
        <p:pic>
          <p:nvPicPr>
            <p:cNvPr id="36" name="Bild 35" descr="53536af988275a8236128944585412d4  --application-javascrip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350" y="152400"/>
              <a:ext cx="985529" cy="985529"/>
            </a:xfrm>
            <a:prstGeom prst="rect">
              <a:avLst/>
            </a:prstGeom>
          </p:spPr>
        </p:pic>
        <p:sp>
          <p:nvSpPr>
            <p:cNvPr id="24" name="Textfeld 23"/>
            <p:cNvSpPr txBox="1"/>
            <p:nvPr/>
          </p:nvSpPr>
          <p:spPr>
            <a:xfrm>
              <a:off x="344733" y="254840"/>
              <a:ext cx="1108146"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json</a:t>
              </a:r>
              <a:endParaRPr lang="en-US" dirty="0" smtClean="0">
                <a:latin typeface="Andale Mono"/>
                <a:cs typeface="Andale Mono"/>
              </a:endParaRPr>
            </a:p>
          </p:txBody>
        </p:sp>
      </p:grpSp>
      <p:grpSp>
        <p:nvGrpSpPr>
          <p:cNvPr id="41" name="Gruppierung 40"/>
          <p:cNvGrpSpPr/>
          <p:nvPr/>
        </p:nvGrpSpPr>
        <p:grpSpPr>
          <a:xfrm>
            <a:off x="7904472" y="3162626"/>
            <a:ext cx="923450" cy="708476"/>
            <a:chOff x="7904472" y="4328160"/>
            <a:chExt cx="923450" cy="708476"/>
          </a:xfrm>
        </p:grpSpPr>
        <p:pic>
          <p:nvPicPr>
            <p:cNvPr id="39" name="Bild 38" descr="398f6e33b99fb18ac3ce145a39919c1b  --text-rdf+xm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1742" y="4386378"/>
              <a:ext cx="650258" cy="650258"/>
            </a:xfrm>
            <a:prstGeom prst="rect">
              <a:avLst/>
            </a:prstGeom>
          </p:spPr>
        </p:pic>
        <p:sp>
          <p:nvSpPr>
            <p:cNvPr id="40" name="Textfeld 39"/>
            <p:cNvSpPr txBox="1"/>
            <p:nvPr/>
          </p:nvSpPr>
          <p:spPr>
            <a:xfrm>
              <a:off x="7904472" y="4328160"/>
              <a:ext cx="923450" cy="461665"/>
            </a:xfrm>
            <a:prstGeom prst="rect">
              <a:avLst/>
            </a:prstGeom>
            <a:noFill/>
          </p:spPr>
          <p:txBody>
            <a:bodyPr wrap="none" rtlCol="0">
              <a:spAutoFit/>
            </a:bodyPr>
            <a:lstStyle/>
            <a:p>
              <a:r>
                <a:rPr lang="en-US" dirty="0" smtClean="0">
                  <a:latin typeface="Andale Mono"/>
                  <a:cs typeface="Andale Mono"/>
                </a:rPr>
                <a:t>.</a:t>
              </a:r>
              <a:r>
                <a:rPr lang="en-US" dirty="0" err="1" smtClean="0">
                  <a:latin typeface="Andale Mono"/>
                  <a:cs typeface="Andale Mono"/>
                </a:rPr>
                <a:t>rdf</a:t>
              </a:r>
              <a:endParaRPr lang="en-US" dirty="0" smtClean="0">
                <a:latin typeface="Andale Mono"/>
                <a:cs typeface="Andale Mono"/>
              </a:endParaRPr>
            </a:p>
          </p:txBody>
        </p:sp>
      </p:grpSp>
      <p:grpSp>
        <p:nvGrpSpPr>
          <p:cNvPr id="34" name="Gruppierung 33"/>
          <p:cNvGrpSpPr/>
          <p:nvPr/>
        </p:nvGrpSpPr>
        <p:grpSpPr>
          <a:xfrm>
            <a:off x="1854202" y="3692986"/>
            <a:ext cx="923450" cy="833474"/>
            <a:chOff x="5370107" y="1451721"/>
            <a:chExt cx="923450" cy="833474"/>
          </a:xfrm>
        </p:grpSpPr>
        <p:pic>
          <p:nvPicPr>
            <p:cNvPr id="42" name="Bild 41" descr="tx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5095" y="1451721"/>
              <a:ext cx="833474" cy="833474"/>
            </a:xfrm>
            <a:prstGeom prst="rect">
              <a:avLst/>
            </a:prstGeom>
          </p:spPr>
        </p:pic>
        <p:sp>
          <p:nvSpPr>
            <p:cNvPr id="43" name="Textfeld 42"/>
            <p:cNvSpPr txBox="1"/>
            <p:nvPr/>
          </p:nvSpPr>
          <p:spPr>
            <a:xfrm>
              <a:off x="5370107" y="1713954"/>
              <a:ext cx="923450" cy="461665"/>
            </a:xfrm>
            <a:prstGeom prst="rect">
              <a:avLst/>
            </a:prstGeom>
            <a:noFill/>
          </p:spPr>
          <p:txBody>
            <a:bodyPr wrap="none" rtlCol="0">
              <a:spAutoFit/>
            </a:bodyPr>
            <a:lstStyle/>
            <a:p>
              <a:r>
                <a:rPr lang="en-US" dirty="0" smtClean="0">
                  <a:latin typeface="Andale Mono"/>
                  <a:cs typeface="Andale Mono"/>
                </a:rPr>
                <a:t>.txt</a:t>
              </a:r>
            </a:p>
          </p:txBody>
        </p:sp>
      </p:grpSp>
    </p:spTree>
    <p:extLst>
      <p:ext uri="{BB962C8B-B14F-4D97-AF65-F5344CB8AC3E}">
        <p14:creationId xmlns:p14="http://schemas.microsoft.com/office/powerpoint/2010/main" val="20276816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Berlin Open Data</a:t>
            </a:r>
            <a:br>
              <a:rPr lang="en-US" dirty="0" smtClean="0"/>
            </a:br>
            <a:r>
              <a:rPr lang="en-US" dirty="0" smtClean="0"/>
              <a:t>http://</a:t>
            </a:r>
            <a:r>
              <a:rPr lang="en-US" dirty="0" err="1" smtClean="0"/>
              <a:t>daten.berlin.de</a:t>
            </a:r>
            <a:endParaRPr lang="en-US" dirty="0"/>
          </a:p>
        </p:txBody>
      </p:sp>
      <p:pic>
        <p:nvPicPr>
          <p:cNvPr id="5" name="Picture 4" descr="Screen Shot 2014-03-13 at 16.11.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812" y="1485728"/>
            <a:ext cx="5170750" cy="3885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5821219"/>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FOKUS Open Data Plattform </a:t>
            </a:r>
            <a:r>
              <a:rPr lang="de-DE" dirty="0" smtClean="0"/>
              <a:t>– Netzdaten Berlin</a:t>
            </a:r>
            <a:br>
              <a:rPr lang="de-DE" dirty="0" smtClean="0"/>
            </a:br>
            <a:r>
              <a:rPr lang="de-DE" dirty="0" smtClean="0"/>
              <a:t>http://netzdaten-</a:t>
            </a:r>
            <a:r>
              <a:rPr lang="de-DE" dirty="0" err="1" smtClean="0"/>
              <a:t>berlin.de</a:t>
            </a:r>
            <a:endParaRPr lang="en-US" dirty="0"/>
          </a:p>
        </p:txBody>
      </p:sp>
      <p:pic>
        <p:nvPicPr>
          <p:cNvPr id="5" name="Picture 4" descr="Screen Shot 2014-03-13 at 16.15.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192" y="1502327"/>
            <a:ext cx="5028897" cy="3854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6727772"/>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FOKUS Open Data Plattform – </a:t>
            </a:r>
            <a:r>
              <a:rPr lang="de-DE" dirty="0" err="1" smtClean="0"/>
              <a:t>OpenCities</a:t>
            </a:r>
            <a:endParaRPr lang="en-US" dirty="0"/>
          </a:p>
        </p:txBody>
      </p:sp>
      <p:pic>
        <p:nvPicPr>
          <p:cNvPr id="5" name="Picture 4" descr="Screen Shot 2014-03-13 at 16.21.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68" y="1280194"/>
            <a:ext cx="6399588" cy="3970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1873300"/>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FOKUS Open Data Plattform - </a:t>
            </a:r>
            <a:r>
              <a:rPr lang="de-DE" dirty="0" err="1" smtClean="0"/>
              <a:t>GovData</a:t>
            </a:r>
            <a:r>
              <a:rPr lang="de-DE" dirty="0"/>
              <a:t/>
            </a:r>
            <a:br>
              <a:rPr lang="de-DE" dirty="0"/>
            </a:br>
            <a:r>
              <a:rPr lang="de-DE" dirty="0" smtClean="0"/>
              <a:t>https://</a:t>
            </a:r>
            <a:r>
              <a:rPr lang="de-DE" dirty="0" err="1" smtClean="0"/>
              <a:t>www.govdata.de</a:t>
            </a: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24</a:t>
            </a:fld>
            <a:endParaRPr lang="de-DE" dirty="0"/>
          </a:p>
        </p:txBody>
      </p:sp>
      <p:pic>
        <p:nvPicPr>
          <p:cNvPr id="56" name="Grafik 55"/>
          <p:cNvPicPr>
            <a:picLocks noChangeAspect="1"/>
          </p:cNvPicPr>
          <p:nvPr/>
        </p:nvPicPr>
        <p:blipFill rotWithShape="1">
          <a:blip r:embed="rId2"/>
          <a:srcRect l="1602" t="9910" r="3194" b="900"/>
          <a:stretch/>
        </p:blipFill>
        <p:spPr>
          <a:xfrm>
            <a:off x="2504516" y="1196752"/>
            <a:ext cx="4134967" cy="4415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27851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FOKUS Open Data Plattform Architektur</a:t>
            </a: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25</a:t>
            </a:fld>
            <a:endParaRPr lang="de-DE" dirty="0"/>
          </a:p>
        </p:txBody>
      </p:sp>
      <p:pic>
        <p:nvPicPr>
          <p:cNvPr id="5" name="Grafik 4"/>
          <p:cNvPicPr>
            <a:picLocks noChangeAspect="1"/>
          </p:cNvPicPr>
          <p:nvPr/>
        </p:nvPicPr>
        <p:blipFill>
          <a:blip r:embed="rId2"/>
          <a:stretch>
            <a:fillRect/>
          </a:stretch>
        </p:blipFill>
        <p:spPr>
          <a:xfrm>
            <a:off x="185246" y="1259321"/>
            <a:ext cx="8773509" cy="4473935"/>
          </a:xfrm>
          <a:prstGeom prst="rect">
            <a:avLst/>
          </a:prstGeom>
        </p:spPr>
      </p:pic>
    </p:spTree>
    <p:extLst>
      <p:ext uri="{BB962C8B-B14F-4D97-AF65-F5344CB8AC3E}">
        <p14:creationId xmlns:p14="http://schemas.microsoft.com/office/powerpoint/2010/main" val="3289461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Gemeinsamkeiten von Open Data Plattformen</a:t>
            </a:r>
            <a:endParaRPr lang="de-DE" dirty="0"/>
          </a:p>
        </p:txBody>
      </p:sp>
      <p:sp>
        <p:nvSpPr>
          <p:cNvPr id="3" name="Inhaltsplatzhalter 2"/>
          <p:cNvSpPr>
            <a:spLocks noGrp="1"/>
          </p:cNvSpPr>
          <p:nvPr>
            <p:ph idx="1"/>
          </p:nvPr>
        </p:nvSpPr>
        <p:spPr/>
        <p:txBody>
          <a:bodyPr/>
          <a:lstStyle/>
          <a:p>
            <a:r>
              <a:rPr lang="de-DE" dirty="0" smtClean="0"/>
              <a:t>Nur Register</a:t>
            </a:r>
          </a:p>
          <a:p>
            <a:r>
              <a:rPr lang="de-DE" dirty="0" smtClean="0"/>
              <a:t>Keine Datenspeicherung</a:t>
            </a:r>
          </a:p>
          <a:p>
            <a:r>
              <a:rPr lang="de-DE" dirty="0" smtClean="0"/>
              <a:t>Wenig Apps</a:t>
            </a:r>
          </a:p>
          <a:p>
            <a:r>
              <a:rPr lang="de-DE" dirty="0" smtClean="0"/>
              <a:t>Wenig Services für Apps</a:t>
            </a: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26</a:t>
            </a:fld>
            <a:endParaRPr lang="de-DE" dirty="0"/>
          </a:p>
        </p:txBody>
      </p:sp>
    </p:spTree>
    <p:extLst>
      <p:ext uri="{BB962C8B-B14F-4D97-AF65-F5344CB8AC3E}">
        <p14:creationId xmlns:p14="http://schemas.microsoft.com/office/powerpoint/2010/main" val="17640251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el 1"/>
          <p:cNvSpPr>
            <a:spLocks noGrp="1"/>
          </p:cNvSpPr>
          <p:nvPr>
            <p:ph type="title"/>
          </p:nvPr>
        </p:nvSpPr>
        <p:spPr>
          <a:xfrm>
            <a:off x="460375" y="390525"/>
            <a:ext cx="8223250" cy="914400"/>
          </a:xfrm>
        </p:spPr>
        <p:txBody>
          <a:bodyPr/>
          <a:lstStyle/>
          <a:p>
            <a:r>
              <a:rPr lang="de-DE" dirty="0"/>
              <a:t>FOKUS Storage</a:t>
            </a:r>
            <a:endParaRPr lang="de-DE"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986" y="2564904"/>
            <a:ext cx="628551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39688" y="1517883"/>
            <a:ext cx="8208912" cy="830997"/>
          </a:xfrm>
          <a:prstGeom prst="rect">
            <a:avLst/>
          </a:prstGeom>
        </p:spPr>
        <p:txBody>
          <a:bodyPr wrap="square">
            <a:spAutoFit/>
          </a:bodyPr>
          <a:lstStyle/>
          <a:p>
            <a:pPr marL="285750" indent="-285750">
              <a:buClr>
                <a:schemeClr val="tx2"/>
              </a:buClr>
              <a:buFont typeface="Wingdings" pitchFamily="2" charset="2"/>
              <a:buChar char="§"/>
            </a:pPr>
            <a:r>
              <a:rPr lang="de-DE" sz="1600" dirty="0"/>
              <a:t>Die </a:t>
            </a:r>
            <a:r>
              <a:rPr lang="de-DE" sz="1600" dirty="0" err="1"/>
              <a:t>Mobilitätsdatencloud</a:t>
            </a:r>
            <a:r>
              <a:rPr lang="de-DE" sz="1600" dirty="0"/>
              <a:t> (MDC) verfügt über ein web basiertes Speichersystem, welches von den Mobilitätsdiensten benutzt wird, um Daten </a:t>
            </a:r>
            <a:r>
              <a:rPr lang="de-DE" sz="1600" dirty="0" smtClean="0"/>
              <a:t>abzurufen </a:t>
            </a:r>
            <a:r>
              <a:rPr lang="de-DE" sz="1600" dirty="0"/>
              <a:t>oder zu persistieren. </a:t>
            </a:r>
          </a:p>
        </p:txBody>
      </p:sp>
      <p:sp>
        <p:nvSpPr>
          <p:cNvPr id="4" name="Rechteck 3"/>
          <p:cNvSpPr/>
          <p:nvPr/>
        </p:nvSpPr>
        <p:spPr>
          <a:xfrm>
            <a:off x="38812" y="2296031"/>
            <a:ext cx="2843096" cy="3293209"/>
          </a:xfrm>
          <a:prstGeom prst="rect">
            <a:avLst/>
          </a:prstGeom>
        </p:spPr>
        <p:txBody>
          <a:bodyPr wrap="square">
            <a:spAutoFit/>
          </a:bodyPr>
          <a:lstStyle/>
          <a:p>
            <a:pPr marL="285750" indent="-285750">
              <a:buClr>
                <a:schemeClr val="tx2"/>
              </a:buClr>
              <a:buFont typeface="Wingdings" pitchFamily="2" charset="2"/>
              <a:buChar char="§"/>
            </a:pPr>
            <a:r>
              <a:rPr lang="de-DE" sz="1600" dirty="0"/>
              <a:t>Daten können via XML, CSV oder JSON Datei hoch geladen </a:t>
            </a:r>
            <a:r>
              <a:rPr lang="de-DE" sz="1600" dirty="0" smtClean="0"/>
              <a:t>werden und </a:t>
            </a:r>
            <a:r>
              <a:rPr lang="de-DE" sz="1600" dirty="0"/>
              <a:t>werden anschließend vom Storage der MDC in ein relationales Datenmodell überführt. </a:t>
            </a:r>
            <a:endParaRPr lang="de-DE" sz="1600" dirty="0" smtClean="0"/>
          </a:p>
          <a:p>
            <a:pPr marL="285750" indent="-285750">
              <a:buClr>
                <a:schemeClr val="tx2"/>
              </a:buClr>
              <a:buFont typeface="Wingdings" pitchFamily="2" charset="2"/>
              <a:buChar char="§"/>
            </a:pPr>
            <a:endParaRPr lang="de-DE" sz="1600" dirty="0" smtClean="0"/>
          </a:p>
          <a:p>
            <a:pPr marL="285750" indent="-285750">
              <a:buClr>
                <a:schemeClr val="tx2"/>
              </a:buClr>
              <a:buFont typeface="Wingdings" pitchFamily="2" charset="2"/>
              <a:buChar char="§"/>
            </a:pPr>
            <a:r>
              <a:rPr lang="de-DE" sz="1600" dirty="0" smtClean="0"/>
              <a:t>Die </a:t>
            </a:r>
            <a:r>
              <a:rPr lang="de-DE" sz="1600" dirty="0"/>
              <a:t>MDC bietet REST Schnittstellen an, um via SQL auf die Daten zugreifen zu können.</a:t>
            </a:r>
          </a:p>
        </p:txBody>
      </p:sp>
    </p:spTree>
    <p:extLst>
      <p:ext uri="{BB962C8B-B14F-4D97-AF65-F5344CB8AC3E}">
        <p14:creationId xmlns:p14="http://schemas.microsoft.com/office/powerpoint/2010/main" val="384906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FOKUS </a:t>
            </a:r>
            <a:r>
              <a:rPr lang="de-DE" dirty="0" err="1" smtClean="0"/>
              <a:t>Mobilitätsdatencloud</a:t>
            </a:r>
            <a:r>
              <a:rPr lang="de-DE" dirty="0" smtClean="0"/>
              <a:t> Architektur</a:t>
            </a: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28</a:t>
            </a:fld>
            <a:endParaRPr lang="de-DE" dirty="0"/>
          </a:p>
        </p:txBody>
      </p:sp>
      <p:pic>
        <p:nvPicPr>
          <p:cNvPr id="5" name="Grafik 4"/>
          <p:cNvPicPr>
            <a:picLocks noChangeAspect="1"/>
          </p:cNvPicPr>
          <p:nvPr/>
        </p:nvPicPr>
        <p:blipFill>
          <a:blip r:embed="rId2"/>
          <a:stretch>
            <a:fillRect/>
          </a:stretch>
        </p:blipFill>
        <p:spPr>
          <a:xfrm>
            <a:off x="161764" y="1124744"/>
            <a:ext cx="8820472" cy="4515135"/>
          </a:xfrm>
          <a:prstGeom prst="rect">
            <a:avLst/>
          </a:prstGeom>
        </p:spPr>
      </p:pic>
    </p:spTree>
    <p:extLst>
      <p:ext uri="{BB962C8B-B14F-4D97-AF65-F5344CB8AC3E}">
        <p14:creationId xmlns:p14="http://schemas.microsoft.com/office/powerpoint/2010/main" val="1274599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Entwicklungsplattform für Services</a:t>
            </a:r>
            <a:endParaRPr lang="de-DE" dirty="0"/>
          </a:p>
        </p:txBody>
      </p:sp>
      <p:sp>
        <p:nvSpPr>
          <p:cNvPr id="3" name="Inhaltsplatzhalter 2"/>
          <p:cNvSpPr>
            <a:spLocks noGrp="1"/>
          </p:cNvSpPr>
          <p:nvPr>
            <p:ph idx="1"/>
          </p:nvPr>
        </p:nvSpPr>
        <p:spPr/>
        <p:txBody>
          <a:bodyPr/>
          <a:lstStyle/>
          <a:p>
            <a:r>
              <a:rPr lang="de-DE" dirty="0" smtClean="0"/>
              <a:t>Öffnung der Plattform für die Entwicklung von Diensten</a:t>
            </a:r>
          </a:p>
          <a:p>
            <a:r>
              <a:rPr lang="de-DE" dirty="0" smtClean="0"/>
              <a:t>Möglichkeit auf die in dem Storage gespeicherten Daten zuzugreifen</a:t>
            </a:r>
          </a:p>
          <a:p>
            <a:r>
              <a:rPr lang="de-DE" dirty="0" smtClean="0"/>
              <a:t>Möglichkeit die Metadateneinträge im Datenkatalog zu benutzen</a:t>
            </a:r>
          </a:p>
          <a:p>
            <a:r>
              <a:rPr lang="de-DE" dirty="0" smtClean="0"/>
              <a:t>Kommunikation zwischen Diensten (z.B. über REST Schnittstellen)</a:t>
            </a:r>
          </a:p>
          <a:p>
            <a:r>
              <a:rPr lang="de-DE" dirty="0" smtClean="0"/>
              <a:t>Integration externer Dienste leicht realisierbar (z.B. Schnittstellen zu ÖPNV)</a:t>
            </a:r>
          </a:p>
          <a:p>
            <a:pPr marL="0" indent="0">
              <a:buNone/>
            </a:pPr>
            <a:endParaRPr lang="de-DE" dirty="0" smtClean="0"/>
          </a:p>
          <a:p>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29</a:t>
            </a:fld>
            <a:endParaRPr lang="de-DE" dirty="0"/>
          </a:p>
        </p:txBody>
      </p:sp>
    </p:spTree>
    <p:extLst>
      <p:ext uri="{BB962C8B-B14F-4D97-AF65-F5344CB8AC3E}">
        <p14:creationId xmlns:p14="http://schemas.microsoft.com/office/powerpoint/2010/main" val="4060211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Grafik 6" descr="Haus-mit-FOKUSschild_low_res.jpg"/>
          <p:cNvPicPr>
            <a:picLocks noChangeAspect="1"/>
          </p:cNvPicPr>
          <p:nvPr/>
        </p:nvPicPr>
        <p:blipFill>
          <a:blip r:embed="rId3" cstate="print"/>
          <a:srcRect b="2037"/>
          <a:stretch>
            <a:fillRect/>
          </a:stretch>
        </p:blipFill>
        <p:spPr bwMode="auto">
          <a:xfrm>
            <a:off x="0" y="220663"/>
            <a:ext cx="10319432" cy="6711214"/>
          </a:xfrm>
          <a:prstGeom prst="rect">
            <a:avLst/>
          </a:prstGeom>
          <a:noFill/>
          <a:ln w="9525">
            <a:noFill/>
            <a:miter lim="800000"/>
            <a:headEnd/>
            <a:tailEnd/>
          </a:ln>
        </p:spPr>
      </p:pic>
      <p:sp>
        <p:nvSpPr>
          <p:cNvPr id="5" name="Rechteck 4"/>
          <p:cNvSpPr/>
          <p:nvPr/>
        </p:nvSpPr>
        <p:spPr>
          <a:xfrm>
            <a:off x="0" y="5667375"/>
            <a:ext cx="6704186" cy="1264502"/>
          </a:xfrm>
          <a:prstGeom prst="rect">
            <a:avLst/>
          </a:prstGeom>
          <a:solidFill>
            <a:schemeClr val="bg1"/>
          </a:solidFill>
          <a:ln w="6350" cap="flat" cmpd="sng" algn="ctr">
            <a:noFill/>
            <a:prstDash val="solid"/>
            <a:round/>
            <a:headEnd type="none" w="med" len="med"/>
            <a:tailEnd type="none" w="med" len="med"/>
          </a:ln>
          <a:effectLst/>
        </p:spPr>
        <p:txBody>
          <a:bodyPr anchor="ctr"/>
          <a:lstStyle/>
          <a:p>
            <a:pPr algn="ctr" defTabSz="914400" fontAlgn="auto">
              <a:spcBef>
                <a:spcPts val="0"/>
              </a:spcBef>
              <a:spcAft>
                <a:spcPts val="0"/>
              </a:spcAft>
              <a:defRPr/>
            </a:pPr>
            <a:endParaRPr lang="en-GB" kern="0" dirty="0">
              <a:solidFill>
                <a:sysClr val="window" lastClr="FFFFFF"/>
              </a:solidFill>
              <a:latin typeface="Tahoma"/>
              <a:ea typeface="+mn-ea"/>
              <a:cs typeface="+mn-cs"/>
            </a:endParaRPr>
          </a:p>
        </p:txBody>
      </p:sp>
      <p:sp>
        <p:nvSpPr>
          <p:cNvPr id="57348" name="Titel 6"/>
          <p:cNvSpPr>
            <a:spLocks noGrp="1"/>
          </p:cNvSpPr>
          <p:nvPr>
            <p:ph type="ctrTitle"/>
          </p:nvPr>
        </p:nvSpPr>
        <p:spPr>
          <a:xfrm>
            <a:off x="254000" y="5586413"/>
            <a:ext cx="7862888" cy="960437"/>
          </a:xfrm>
        </p:spPr>
        <p:txBody>
          <a:bodyPr/>
          <a:lstStyle/>
          <a:p>
            <a:pPr eaLnBrk="1" hangingPunct="1">
              <a:lnSpc>
                <a:spcPct val="130000"/>
              </a:lnSpc>
              <a:defRPr/>
            </a:pPr>
            <a:r>
              <a:rPr lang="de-DE" sz="3600" b="1" dirty="0" smtClean="0"/>
              <a:t>Fraunhofer</a:t>
            </a:r>
            <a:r>
              <a:rPr lang="de-DE" sz="3600" b="1" dirty="0" smtClean="0">
                <a:solidFill>
                  <a:schemeClr val="bg2"/>
                </a:solidFill>
              </a:rPr>
              <a:t> </a:t>
            </a:r>
            <a:r>
              <a:rPr lang="de-DE" sz="3600" b="1" dirty="0" smtClean="0">
                <a:solidFill>
                  <a:schemeClr val="tx2"/>
                </a:solidFill>
              </a:rPr>
              <a:t>FOKUS</a:t>
            </a:r>
            <a:r>
              <a:rPr lang="de-DE" sz="3000" dirty="0" smtClean="0"/>
              <a:t/>
            </a:r>
            <a:br>
              <a:rPr lang="de-DE" sz="3000" dirty="0" smtClean="0"/>
            </a:br>
            <a:r>
              <a:rPr lang="de-DE" dirty="0" smtClean="0">
                <a:solidFill>
                  <a:schemeClr val="tx1">
                    <a:lumMod val="50000"/>
                    <a:lumOff val="50000"/>
                  </a:schemeClr>
                </a:solidFill>
              </a:rPr>
              <a:t>Institut für Offene Kommunikationssysteme</a:t>
            </a:r>
          </a:p>
        </p:txBody>
      </p:sp>
    </p:spTree>
    <p:extLst>
      <p:ext uri="{BB962C8B-B14F-4D97-AF65-F5344CB8AC3E}">
        <p14:creationId xmlns:p14="http://schemas.microsoft.com/office/powerpoint/2010/main" val="30223545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30</a:t>
            </a:fld>
            <a:endParaRPr lang="de-DE" dirty="0"/>
          </a:p>
        </p:txBody>
      </p:sp>
      <p:grpSp>
        <p:nvGrpSpPr>
          <p:cNvPr id="116" name="Gruppieren 115"/>
          <p:cNvGrpSpPr/>
          <p:nvPr/>
        </p:nvGrpSpPr>
        <p:grpSpPr>
          <a:xfrm>
            <a:off x="545818" y="44624"/>
            <a:ext cx="8052364" cy="6120680"/>
            <a:chOff x="545818" y="368660"/>
            <a:chExt cx="8052364" cy="6120680"/>
          </a:xfrm>
        </p:grpSpPr>
        <p:sp>
          <p:nvSpPr>
            <p:cNvPr id="61" name="Cloud"/>
            <p:cNvSpPr>
              <a:spLocks noChangeAspect="1" noEditPoints="1" noChangeArrowheads="1"/>
            </p:cNvSpPr>
            <p:nvPr/>
          </p:nvSpPr>
          <p:spPr bwMode="auto">
            <a:xfrm>
              <a:off x="1465191" y="3320988"/>
              <a:ext cx="6120680" cy="165618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1"/>
            </a:lnRef>
            <a:fillRef idx="3">
              <a:schemeClr val="accent1"/>
            </a:fillRef>
            <a:effectRef idx="2">
              <a:schemeClr val="accent1"/>
            </a:effectRef>
            <a:fontRef idx="minor">
              <a:schemeClr val="lt1"/>
            </a:fontRef>
          </p:style>
          <p:txBody>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hangingPunct="0">
                <a:defRPr/>
              </a:pPr>
              <a:r>
                <a:rPr lang="en-US" sz="1800" noProof="1" smtClean="0">
                  <a:latin typeface="Arial" charset="0"/>
                </a:rPr>
                <a:t/>
              </a:r>
              <a:br>
                <a:rPr lang="en-US" sz="1800" noProof="1" smtClean="0">
                  <a:latin typeface="Arial" charset="0"/>
                </a:rPr>
              </a:br>
              <a:r>
                <a:rPr lang="en-US" sz="1800" noProof="1" smtClean="0">
                  <a:latin typeface="Arial" charset="0"/>
                </a:rPr>
                <a:t>             </a:t>
              </a:r>
            </a:p>
            <a:p>
              <a:pPr algn="ctr" eaLnBrk="0" hangingPunct="0">
                <a:defRPr/>
              </a:pPr>
              <a:r>
                <a:rPr lang="en-US" noProof="1" smtClean="0">
                  <a:latin typeface="Arial" charset="0"/>
                </a:rPr>
                <a:t>Mobilitätsdaten</a:t>
              </a:r>
              <a:r>
                <a:rPr lang="en-US" sz="1800" noProof="1" smtClean="0">
                  <a:latin typeface="Arial" charset="0"/>
                </a:rPr>
                <a:t> Cloud</a:t>
              </a:r>
              <a:endParaRPr lang="en-US" sz="1800" noProof="1">
                <a:latin typeface="Arial" charset="0"/>
              </a:endParaRPr>
            </a:p>
          </p:txBody>
        </p:sp>
        <p:sp>
          <p:nvSpPr>
            <p:cNvPr id="62" name="Legende mit Pfeil nach oben 61"/>
            <p:cNvSpPr/>
            <p:nvPr/>
          </p:nvSpPr>
          <p:spPr>
            <a:xfrm>
              <a:off x="3049367" y="4689140"/>
              <a:ext cx="720080" cy="360040"/>
            </a:xfrm>
            <a:prstGeom prst="upArrowCallou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noProof="1"/>
            </a:p>
          </p:txBody>
        </p:sp>
        <p:sp>
          <p:nvSpPr>
            <p:cNvPr id="63" name="Textfeld 12"/>
            <p:cNvSpPr txBox="1"/>
            <p:nvPr/>
          </p:nvSpPr>
          <p:spPr>
            <a:xfrm>
              <a:off x="6066665" y="4731531"/>
              <a:ext cx="1015150" cy="46166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noProof="1" smtClean="0"/>
                <a:t>Adapter/</a:t>
              </a:r>
              <a:br>
                <a:rPr lang="en-US" sz="1200" i="1" noProof="1" smtClean="0"/>
              </a:br>
              <a:r>
                <a:rPr lang="en-US" sz="1200" i="1" noProof="1" smtClean="0"/>
                <a:t>Schnittstellen</a:t>
              </a:r>
              <a:endParaRPr lang="en-US" sz="1200" i="1" noProof="1"/>
            </a:p>
          </p:txBody>
        </p:sp>
        <p:grpSp>
          <p:nvGrpSpPr>
            <p:cNvPr id="64" name="Group 2"/>
            <p:cNvGrpSpPr>
              <a:grpSpLocks/>
            </p:cNvGrpSpPr>
            <p:nvPr/>
          </p:nvGrpSpPr>
          <p:grpSpPr bwMode="auto">
            <a:xfrm>
              <a:off x="3519467" y="5553236"/>
              <a:ext cx="524569" cy="216024"/>
              <a:chOff x="1432" y="536"/>
              <a:chExt cx="374" cy="172"/>
            </a:xfrm>
          </p:grpSpPr>
          <p:pic>
            <p:nvPicPr>
              <p:cNvPr id="114" name="Picture 3"/>
              <p:cNvPicPr>
                <a:picLocks noChangeAspect="1" noChangeArrowheads="1"/>
              </p:cNvPicPr>
              <p:nvPr/>
            </p:nvPicPr>
            <p:blipFill>
              <a:blip r:embed="rId2" cstate="print"/>
              <a:srcRect/>
              <a:stretch>
                <a:fillRect/>
              </a:stretch>
            </p:blipFill>
            <p:spPr bwMode="auto">
              <a:xfrm>
                <a:off x="1432" y="536"/>
                <a:ext cx="374" cy="172"/>
              </a:xfrm>
              <a:prstGeom prst="rect">
                <a:avLst/>
              </a:prstGeom>
              <a:noFill/>
              <a:ln w="9525">
                <a:noFill/>
                <a:miter lim="800000"/>
                <a:headEnd/>
                <a:tailEnd/>
              </a:ln>
            </p:spPr>
          </p:pic>
          <p:pic>
            <p:nvPicPr>
              <p:cNvPr id="115" name="Picture 4"/>
              <p:cNvPicPr>
                <a:picLocks noChangeAspect="1" noChangeArrowheads="1"/>
              </p:cNvPicPr>
              <p:nvPr/>
            </p:nvPicPr>
            <p:blipFill>
              <a:blip r:embed="rId3" cstate="print"/>
              <a:srcRect/>
              <a:stretch>
                <a:fillRect/>
              </a:stretch>
            </p:blipFill>
            <p:spPr bwMode="auto">
              <a:xfrm>
                <a:off x="1432" y="536"/>
                <a:ext cx="374" cy="172"/>
              </a:xfrm>
              <a:prstGeom prst="rect">
                <a:avLst/>
              </a:prstGeom>
              <a:noFill/>
              <a:ln w="9525">
                <a:noFill/>
                <a:miter lim="800000"/>
                <a:headEnd/>
                <a:tailEnd/>
              </a:ln>
            </p:spPr>
          </p:pic>
        </p:grpSp>
        <p:grpSp>
          <p:nvGrpSpPr>
            <p:cNvPr id="65" name="Group 5"/>
            <p:cNvGrpSpPr>
              <a:grpSpLocks/>
            </p:cNvGrpSpPr>
            <p:nvPr/>
          </p:nvGrpSpPr>
          <p:grpSpPr bwMode="auto">
            <a:xfrm>
              <a:off x="3159427" y="5463765"/>
              <a:ext cx="430460" cy="305495"/>
              <a:chOff x="1159" y="509"/>
              <a:chExt cx="272" cy="265"/>
            </a:xfrm>
          </p:grpSpPr>
          <p:pic>
            <p:nvPicPr>
              <p:cNvPr id="112" name="Picture 6"/>
              <p:cNvPicPr>
                <a:picLocks noChangeAspect="1" noChangeArrowheads="1"/>
              </p:cNvPicPr>
              <p:nvPr/>
            </p:nvPicPr>
            <p:blipFill>
              <a:blip r:embed="rId4" cstate="print"/>
              <a:srcRect/>
              <a:stretch>
                <a:fillRect/>
              </a:stretch>
            </p:blipFill>
            <p:spPr bwMode="auto">
              <a:xfrm>
                <a:off x="1159" y="509"/>
                <a:ext cx="272" cy="265"/>
              </a:xfrm>
              <a:prstGeom prst="rect">
                <a:avLst/>
              </a:prstGeom>
              <a:noFill/>
              <a:ln w="9525">
                <a:noFill/>
                <a:miter lim="800000"/>
                <a:headEnd/>
                <a:tailEnd/>
              </a:ln>
            </p:spPr>
          </p:pic>
          <p:pic>
            <p:nvPicPr>
              <p:cNvPr id="113" name="Picture 7"/>
              <p:cNvPicPr>
                <a:picLocks noChangeAspect="1" noChangeArrowheads="1"/>
              </p:cNvPicPr>
              <p:nvPr/>
            </p:nvPicPr>
            <p:blipFill>
              <a:blip r:embed="rId5" cstate="print"/>
              <a:srcRect/>
              <a:stretch>
                <a:fillRect/>
              </a:stretch>
            </p:blipFill>
            <p:spPr bwMode="auto">
              <a:xfrm>
                <a:off x="1159" y="509"/>
                <a:ext cx="272" cy="265"/>
              </a:xfrm>
              <a:prstGeom prst="rect">
                <a:avLst/>
              </a:prstGeom>
              <a:noFill/>
              <a:ln w="9525">
                <a:noFill/>
                <a:miter lim="800000"/>
                <a:headEnd/>
                <a:tailEnd/>
              </a:ln>
            </p:spPr>
          </p:pic>
        </p:grpSp>
        <p:pic>
          <p:nvPicPr>
            <p:cNvPr id="66" name="Picture 8"/>
            <p:cNvPicPr>
              <a:picLocks noChangeAspect="1" noChangeArrowheads="1"/>
            </p:cNvPicPr>
            <p:nvPr/>
          </p:nvPicPr>
          <p:blipFill>
            <a:blip r:embed="rId6" cstate="print"/>
            <a:srcRect/>
            <a:stretch>
              <a:fillRect/>
            </a:stretch>
          </p:blipFill>
          <p:spPr bwMode="auto">
            <a:xfrm>
              <a:off x="4023523" y="5455866"/>
              <a:ext cx="304353" cy="313394"/>
            </a:xfrm>
            <a:prstGeom prst="rect">
              <a:avLst/>
            </a:prstGeom>
            <a:noFill/>
            <a:ln w="9525">
              <a:noFill/>
              <a:miter lim="800000"/>
              <a:headEnd/>
              <a:tailEnd/>
            </a:ln>
          </p:spPr>
        </p:pic>
        <p:sp>
          <p:nvSpPr>
            <p:cNvPr id="67" name="Legende mit Pfeil nach oben 66"/>
            <p:cNvSpPr/>
            <p:nvPr/>
          </p:nvSpPr>
          <p:spPr>
            <a:xfrm>
              <a:off x="4057479" y="4689140"/>
              <a:ext cx="720080" cy="360040"/>
            </a:xfrm>
            <a:prstGeom prst="upArrowCallou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noProof="1"/>
            </a:p>
          </p:txBody>
        </p:sp>
        <p:sp>
          <p:nvSpPr>
            <p:cNvPr id="68" name="Legende mit Pfeil nach oben 67"/>
            <p:cNvSpPr/>
            <p:nvPr/>
          </p:nvSpPr>
          <p:spPr>
            <a:xfrm>
              <a:off x="5065591" y="4689140"/>
              <a:ext cx="720080" cy="360040"/>
            </a:xfrm>
            <a:prstGeom prst="upArrowCallou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noProof="1"/>
            </a:p>
          </p:txBody>
        </p:sp>
        <p:sp>
          <p:nvSpPr>
            <p:cNvPr id="69" name="Textfeld 22"/>
            <p:cNvSpPr txBox="1"/>
            <p:nvPr/>
          </p:nvSpPr>
          <p:spPr>
            <a:xfrm>
              <a:off x="2736183" y="5841268"/>
              <a:ext cx="1933364"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noProof="1" smtClean="0"/>
                <a:t>Intelligente Infrastrukturen</a:t>
              </a:r>
              <a:endParaRPr lang="en-US" sz="1200" noProof="1"/>
            </a:p>
          </p:txBody>
        </p:sp>
        <p:grpSp>
          <p:nvGrpSpPr>
            <p:cNvPr id="70" name="Group 9"/>
            <p:cNvGrpSpPr>
              <a:grpSpLocks/>
            </p:cNvGrpSpPr>
            <p:nvPr/>
          </p:nvGrpSpPr>
          <p:grpSpPr bwMode="auto">
            <a:xfrm>
              <a:off x="4815611" y="5409220"/>
              <a:ext cx="864096" cy="360040"/>
              <a:chOff x="2311" y="520"/>
              <a:chExt cx="707" cy="293"/>
            </a:xfrm>
          </p:grpSpPr>
          <p:pic>
            <p:nvPicPr>
              <p:cNvPr id="110" name="Picture 10"/>
              <p:cNvPicPr>
                <a:picLocks noChangeAspect="1" noChangeArrowheads="1"/>
              </p:cNvPicPr>
              <p:nvPr/>
            </p:nvPicPr>
            <p:blipFill>
              <a:blip r:embed="rId7" cstate="print"/>
              <a:srcRect/>
              <a:stretch>
                <a:fillRect/>
              </a:stretch>
            </p:blipFill>
            <p:spPr bwMode="auto">
              <a:xfrm>
                <a:off x="2311" y="520"/>
                <a:ext cx="707" cy="293"/>
              </a:xfrm>
              <a:prstGeom prst="rect">
                <a:avLst/>
              </a:prstGeom>
              <a:noFill/>
              <a:ln w="9525">
                <a:noFill/>
                <a:miter lim="800000"/>
                <a:headEnd/>
                <a:tailEnd/>
              </a:ln>
            </p:spPr>
          </p:pic>
          <p:pic>
            <p:nvPicPr>
              <p:cNvPr id="111" name="Picture 11"/>
              <p:cNvPicPr>
                <a:picLocks noChangeAspect="1" noChangeArrowheads="1"/>
              </p:cNvPicPr>
              <p:nvPr/>
            </p:nvPicPr>
            <p:blipFill>
              <a:blip r:embed="rId8" cstate="print"/>
              <a:srcRect/>
              <a:stretch>
                <a:fillRect/>
              </a:stretch>
            </p:blipFill>
            <p:spPr bwMode="auto">
              <a:xfrm>
                <a:off x="2311" y="520"/>
                <a:ext cx="707" cy="293"/>
              </a:xfrm>
              <a:prstGeom prst="rect">
                <a:avLst/>
              </a:prstGeom>
              <a:noFill/>
              <a:ln w="9525">
                <a:noFill/>
                <a:miter lim="800000"/>
                <a:headEnd/>
                <a:tailEnd/>
              </a:ln>
            </p:spPr>
          </p:pic>
        </p:grpSp>
        <p:sp>
          <p:nvSpPr>
            <p:cNvPr id="71" name="Textfeld 27"/>
            <p:cNvSpPr txBox="1"/>
            <p:nvPr/>
          </p:nvSpPr>
          <p:spPr>
            <a:xfrm>
              <a:off x="4669547" y="5843009"/>
              <a:ext cx="1764196" cy="64633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noProof="1" smtClean="0"/>
                <a:t>Smart Urban Grid</a:t>
              </a:r>
              <a:br>
                <a:rPr lang="en-US" sz="1200" noProof="1" smtClean="0"/>
              </a:br>
              <a:r>
                <a:rPr lang="en-US" sz="1200" noProof="1" smtClean="0"/>
                <a:t>(z.B. Intelligente Ladestationen)</a:t>
              </a:r>
              <a:endParaRPr lang="en-US" sz="1200" noProof="1"/>
            </a:p>
          </p:txBody>
        </p:sp>
        <p:grpSp>
          <p:nvGrpSpPr>
            <p:cNvPr id="72" name="Group 12"/>
            <p:cNvGrpSpPr>
              <a:grpSpLocks/>
            </p:cNvGrpSpPr>
            <p:nvPr/>
          </p:nvGrpSpPr>
          <p:grpSpPr bwMode="auto">
            <a:xfrm>
              <a:off x="7873903" y="4278679"/>
              <a:ext cx="432048" cy="360040"/>
              <a:chOff x="4915" y="445"/>
              <a:chExt cx="330" cy="276"/>
            </a:xfrm>
          </p:grpSpPr>
          <p:pic>
            <p:nvPicPr>
              <p:cNvPr id="108" name="Picture 13"/>
              <p:cNvPicPr>
                <a:picLocks noChangeAspect="1" noChangeArrowheads="1"/>
              </p:cNvPicPr>
              <p:nvPr/>
            </p:nvPicPr>
            <p:blipFill>
              <a:blip r:embed="rId9" cstate="print"/>
              <a:srcRect/>
              <a:stretch>
                <a:fillRect/>
              </a:stretch>
            </p:blipFill>
            <p:spPr bwMode="auto">
              <a:xfrm>
                <a:off x="4915" y="445"/>
                <a:ext cx="330" cy="276"/>
              </a:xfrm>
              <a:prstGeom prst="rect">
                <a:avLst/>
              </a:prstGeom>
              <a:noFill/>
              <a:ln w="9525">
                <a:noFill/>
                <a:miter lim="800000"/>
                <a:headEnd/>
                <a:tailEnd/>
              </a:ln>
            </p:spPr>
          </p:pic>
          <p:pic>
            <p:nvPicPr>
              <p:cNvPr id="109" name="Picture 14"/>
              <p:cNvPicPr>
                <a:picLocks noChangeAspect="1" noChangeArrowheads="1"/>
              </p:cNvPicPr>
              <p:nvPr/>
            </p:nvPicPr>
            <p:blipFill>
              <a:blip r:embed="rId10" cstate="print"/>
              <a:srcRect/>
              <a:stretch>
                <a:fillRect/>
              </a:stretch>
            </p:blipFill>
            <p:spPr bwMode="auto">
              <a:xfrm>
                <a:off x="4915" y="445"/>
                <a:ext cx="330" cy="276"/>
              </a:xfrm>
              <a:prstGeom prst="rect">
                <a:avLst/>
              </a:prstGeom>
              <a:noFill/>
              <a:ln w="9525">
                <a:noFill/>
                <a:miter lim="800000"/>
                <a:headEnd/>
                <a:tailEnd/>
              </a:ln>
            </p:spPr>
          </p:pic>
        </p:grpSp>
        <p:sp>
          <p:nvSpPr>
            <p:cNvPr id="73" name="Textfeld 31"/>
            <p:cNvSpPr txBox="1"/>
            <p:nvPr/>
          </p:nvSpPr>
          <p:spPr>
            <a:xfrm>
              <a:off x="7657879" y="4731531"/>
              <a:ext cx="910890" cy="461665"/>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noProof="1" smtClean="0"/>
                <a:t>Elektroauto</a:t>
              </a:r>
              <a:endParaRPr lang="en-US" sz="1200" noProof="1" smtClean="0"/>
            </a:p>
            <a:p>
              <a:r>
                <a:rPr lang="de-DE" sz="1200" noProof="1" smtClean="0"/>
                <a:t>eSegway</a:t>
              </a:r>
            </a:p>
          </p:txBody>
        </p:sp>
        <p:sp>
          <p:nvSpPr>
            <p:cNvPr id="74" name="Legende mit Pfeil nach links und rechts 73"/>
            <p:cNvSpPr/>
            <p:nvPr/>
          </p:nvSpPr>
          <p:spPr>
            <a:xfrm>
              <a:off x="6948486" y="4136504"/>
              <a:ext cx="720080" cy="576064"/>
            </a:xfrm>
            <a:prstGeom prst="leftRightArrowCallout">
              <a:avLst>
                <a:gd name="adj1" fmla="val 22946"/>
                <a:gd name="adj2" fmla="val 25000"/>
                <a:gd name="adj3" fmla="val 33219"/>
                <a:gd name="adj4" fmla="val 33562"/>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noProof="1"/>
            </a:p>
          </p:txBody>
        </p:sp>
        <p:sp>
          <p:nvSpPr>
            <p:cNvPr id="75" name="Abgerundetes Rechteck 74"/>
            <p:cNvSpPr/>
            <p:nvPr/>
          </p:nvSpPr>
          <p:spPr>
            <a:xfrm>
              <a:off x="1969247" y="2384884"/>
              <a:ext cx="5256584" cy="122413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noProof="1" smtClean="0"/>
                <a:t>Mobilitätsdatendienste</a:t>
              </a:r>
              <a:endParaRPr lang="en-US" noProof="1"/>
            </a:p>
          </p:txBody>
        </p:sp>
        <p:sp>
          <p:nvSpPr>
            <p:cNvPr id="76" name="Ellipse 75"/>
            <p:cNvSpPr/>
            <p:nvPr/>
          </p:nvSpPr>
          <p:spPr>
            <a:xfrm>
              <a:off x="3589887" y="2240868"/>
              <a:ext cx="1907751" cy="5760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1200" noProof="1" smtClean="0"/>
                <a:t>Finde Ladestation mit günstigstem Strompreis</a:t>
              </a:r>
              <a:endParaRPr lang="en-US" sz="1200" noProof="1"/>
            </a:p>
          </p:txBody>
        </p:sp>
        <p:sp>
          <p:nvSpPr>
            <p:cNvPr id="77" name="Ellipse 76"/>
            <p:cNvSpPr/>
            <p:nvPr/>
          </p:nvSpPr>
          <p:spPr>
            <a:xfrm>
              <a:off x="2221275" y="3176972"/>
              <a:ext cx="2088232" cy="50405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1200" noProof="1" smtClean="0"/>
                <a:t>Finde aktuell freie Ladestationen</a:t>
              </a:r>
              <a:endParaRPr lang="en-US" sz="1200" noProof="1"/>
            </a:p>
          </p:txBody>
        </p:sp>
        <p:sp>
          <p:nvSpPr>
            <p:cNvPr id="78" name="Ellipse 77"/>
            <p:cNvSpPr/>
            <p:nvPr/>
          </p:nvSpPr>
          <p:spPr>
            <a:xfrm>
              <a:off x="1681215" y="2456892"/>
              <a:ext cx="1872208" cy="5760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1200" noProof="1" smtClean="0"/>
                <a:t>Suche freie Segways nahe aktueller Position</a:t>
              </a:r>
              <a:endParaRPr lang="en-US" sz="1200" noProof="1"/>
            </a:p>
          </p:txBody>
        </p:sp>
        <p:sp>
          <p:nvSpPr>
            <p:cNvPr id="79" name="Flussdiagramm: Zentralspeicher 78"/>
            <p:cNvSpPr/>
            <p:nvPr/>
          </p:nvSpPr>
          <p:spPr>
            <a:xfrm>
              <a:off x="2833343" y="881100"/>
              <a:ext cx="1224136" cy="1152128"/>
            </a:xfrm>
            <a:prstGeom prst="flowChartInternalStorag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200" noProof="1"/>
            </a:p>
          </p:txBody>
        </p:sp>
        <p:sp>
          <p:nvSpPr>
            <p:cNvPr id="80" name="Textfeld 107"/>
            <p:cNvSpPr txBox="1"/>
            <p:nvPr/>
          </p:nvSpPr>
          <p:spPr>
            <a:xfrm>
              <a:off x="2977359" y="5121188"/>
              <a:ext cx="3159969"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noProof="1" smtClean="0"/>
                <a:t>Datenquellen für gemeinschaftlich-e-Mobilität</a:t>
              </a:r>
              <a:endParaRPr lang="en-US" sz="1200" i="1" noProof="1"/>
            </a:p>
          </p:txBody>
        </p:sp>
        <p:pic>
          <p:nvPicPr>
            <p:cNvPr id="81" name="Picture 2" descr="http://fastlane-design.de/wp-content/uploads/2009/11/apple-app-store.png"/>
            <p:cNvPicPr>
              <a:picLocks noChangeAspect="1" noChangeArrowheads="1"/>
            </p:cNvPicPr>
            <p:nvPr/>
          </p:nvPicPr>
          <p:blipFill>
            <a:blip r:embed="rId11" cstate="print"/>
            <a:srcRect l="12500" t="12889" r="12500" b="11924"/>
            <a:stretch>
              <a:fillRect/>
            </a:stretch>
          </p:blipFill>
          <p:spPr bwMode="auto">
            <a:xfrm>
              <a:off x="2761335" y="809092"/>
              <a:ext cx="222196" cy="216024"/>
            </a:xfrm>
            <a:prstGeom prst="rect">
              <a:avLst/>
            </a:prstGeom>
            <a:noFill/>
          </p:spPr>
        </p:pic>
        <p:pic>
          <p:nvPicPr>
            <p:cNvPr id="82" name="Bild 19" descr="icon04.png"/>
            <p:cNvPicPr>
              <a:picLocks noChangeAspect="1"/>
            </p:cNvPicPr>
            <p:nvPr/>
          </p:nvPicPr>
          <p:blipFill>
            <a:blip r:embed="rId12" cstate="print">
              <a:clrChange>
                <a:clrFrom>
                  <a:srgbClr val="FFFFFF"/>
                </a:clrFrom>
                <a:clrTo>
                  <a:srgbClr val="FFFFFF">
                    <a:alpha val="0"/>
                  </a:srgbClr>
                </a:clrTo>
              </a:clrChange>
            </a:blip>
            <a:srcRect/>
            <a:stretch>
              <a:fillRect/>
            </a:stretch>
          </p:blipFill>
          <p:spPr bwMode="auto">
            <a:xfrm>
              <a:off x="6361735" y="5273880"/>
              <a:ext cx="461962" cy="506413"/>
            </a:xfrm>
            <a:prstGeom prst="rect">
              <a:avLst/>
            </a:prstGeom>
            <a:noFill/>
            <a:ln w="9525">
              <a:noFill/>
              <a:miter lim="800000"/>
              <a:headEnd/>
              <a:tailEnd/>
            </a:ln>
          </p:spPr>
        </p:pic>
        <p:pic>
          <p:nvPicPr>
            <p:cNvPr id="83" name="Bild 29" descr="icon12.png"/>
            <p:cNvPicPr>
              <a:picLocks noChangeAspect="1"/>
            </p:cNvPicPr>
            <p:nvPr/>
          </p:nvPicPr>
          <p:blipFill>
            <a:blip r:embed="rId13" cstate="print">
              <a:clrChange>
                <a:clrFrom>
                  <a:srgbClr val="FFFFFF"/>
                </a:clrFrom>
                <a:clrTo>
                  <a:srgbClr val="FFFFFF">
                    <a:alpha val="0"/>
                  </a:srgbClr>
                </a:clrTo>
              </a:clrChange>
            </a:blip>
            <a:srcRect t="58582"/>
            <a:stretch>
              <a:fillRect/>
            </a:stretch>
          </p:blipFill>
          <p:spPr bwMode="auto">
            <a:xfrm>
              <a:off x="6793783" y="5536835"/>
              <a:ext cx="687387" cy="171450"/>
            </a:xfrm>
            <a:prstGeom prst="rect">
              <a:avLst/>
            </a:prstGeom>
            <a:noFill/>
            <a:ln w="9525">
              <a:noFill/>
              <a:miter lim="800000"/>
              <a:headEnd/>
              <a:tailEnd/>
            </a:ln>
          </p:spPr>
        </p:pic>
        <p:sp>
          <p:nvSpPr>
            <p:cNvPr id="84" name="Textfeld 123"/>
            <p:cNvSpPr txBox="1"/>
            <p:nvPr/>
          </p:nvSpPr>
          <p:spPr>
            <a:xfrm>
              <a:off x="6433743" y="5769260"/>
              <a:ext cx="2164439" cy="276999"/>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noProof="1" smtClean="0"/>
                <a:t>Daten weiterer Mobilitätsträger</a:t>
              </a:r>
              <a:endParaRPr lang="en-US" sz="1200" noProof="1"/>
            </a:p>
          </p:txBody>
        </p:sp>
        <p:sp>
          <p:nvSpPr>
            <p:cNvPr id="85" name="Rechteck 84"/>
            <p:cNvSpPr/>
            <p:nvPr/>
          </p:nvSpPr>
          <p:spPr>
            <a:xfrm>
              <a:off x="2473303" y="3753036"/>
              <a:ext cx="4248472" cy="2160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i="1" noProof="1" smtClean="0"/>
                <a:t>Integrations- und Aggregationsdienste</a:t>
              </a:r>
              <a:endParaRPr lang="en-US" sz="1200" i="1" noProof="1"/>
            </a:p>
          </p:txBody>
        </p:sp>
        <p:sp>
          <p:nvSpPr>
            <p:cNvPr id="86" name="Textfeld 124"/>
            <p:cNvSpPr txBox="1"/>
            <p:nvPr/>
          </p:nvSpPr>
          <p:spPr>
            <a:xfrm>
              <a:off x="6948486" y="4726711"/>
              <a:ext cx="782587" cy="276999"/>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noProof="1" smtClean="0"/>
                <a:t>Prosumer</a:t>
              </a:r>
              <a:endParaRPr lang="en-US" sz="1200" i="1" noProof="1"/>
            </a:p>
          </p:txBody>
        </p:sp>
        <p:sp>
          <p:nvSpPr>
            <p:cNvPr id="87" name="Textfeld 132"/>
            <p:cNvSpPr txBox="1"/>
            <p:nvPr/>
          </p:nvSpPr>
          <p:spPr>
            <a:xfrm>
              <a:off x="2992409" y="440668"/>
              <a:ext cx="925253" cy="430887"/>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100" dirty="0" smtClean="0"/>
                <a:t>App </a:t>
              </a:r>
              <a:br>
                <a:rPr lang="de-DE" sz="1100" dirty="0" smtClean="0"/>
              </a:br>
              <a:r>
                <a:rPr lang="de-DE" sz="1100" dirty="0" err="1" smtClean="0"/>
                <a:t>eRidesharing</a:t>
              </a:r>
              <a:endParaRPr lang="en-US" sz="1100" dirty="0"/>
            </a:p>
          </p:txBody>
        </p:sp>
        <p:pic>
          <p:nvPicPr>
            <p:cNvPr id="88" name="Picture 2" descr="C:\Users\mfl\AppData\Local\Microsoft\Windows\Temporary Internet Files\Content.IE5\PWVYV93D\MC900434845[1].png"/>
            <p:cNvPicPr>
              <a:picLocks noChangeAspect="1" noChangeArrowheads="1"/>
            </p:cNvPicPr>
            <p:nvPr/>
          </p:nvPicPr>
          <p:blipFill>
            <a:blip r:embed="rId14" cstate="print"/>
            <a:srcRect/>
            <a:stretch>
              <a:fillRect/>
            </a:stretch>
          </p:blipFill>
          <p:spPr bwMode="auto">
            <a:xfrm>
              <a:off x="1537199" y="4113076"/>
              <a:ext cx="1198984" cy="1198984"/>
            </a:xfrm>
            <a:prstGeom prst="rect">
              <a:avLst/>
            </a:prstGeom>
            <a:noFill/>
          </p:spPr>
        </p:pic>
        <p:pic>
          <p:nvPicPr>
            <p:cNvPr id="89" name="Picture 2" descr="C:\Users\mfl\AppData\Local\Microsoft\Windows\Temporary Internet Files\Content.IE5\PWVYV93D\MC900434845[1].png"/>
            <p:cNvPicPr>
              <a:picLocks noChangeAspect="1" noChangeArrowheads="1"/>
            </p:cNvPicPr>
            <p:nvPr/>
          </p:nvPicPr>
          <p:blipFill>
            <a:blip r:embed="rId15" cstate="print"/>
            <a:srcRect/>
            <a:stretch>
              <a:fillRect/>
            </a:stretch>
          </p:blipFill>
          <p:spPr bwMode="auto">
            <a:xfrm>
              <a:off x="2617319" y="1673188"/>
              <a:ext cx="495672" cy="495672"/>
            </a:xfrm>
            <a:prstGeom prst="rect">
              <a:avLst/>
            </a:prstGeom>
            <a:noFill/>
          </p:spPr>
        </p:pic>
        <p:sp>
          <p:nvSpPr>
            <p:cNvPr id="90" name="Flussdiagramm: Zentralspeicher 89"/>
            <p:cNvSpPr/>
            <p:nvPr/>
          </p:nvSpPr>
          <p:spPr>
            <a:xfrm>
              <a:off x="5641655" y="795547"/>
              <a:ext cx="1224136" cy="1157289"/>
            </a:xfrm>
            <a:prstGeom prst="flowChartInternalStorag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200" noProof="1"/>
            </a:p>
          </p:txBody>
        </p:sp>
        <p:pic>
          <p:nvPicPr>
            <p:cNvPr id="91" name="Picture 2" descr="http://fastlane-design.de/wp-content/uploads/2009/11/apple-app-store.png"/>
            <p:cNvPicPr>
              <a:picLocks noChangeAspect="1" noChangeArrowheads="1"/>
            </p:cNvPicPr>
            <p:nvPr/>
          </p:nvPicPr>
          <p:blipFill>
            <a:blip r:embed="rId11" cstate="print"/>
            <a:srcRect l="12500" t="12889" r="12500" b="11924"/>
            <a:stretch>
              <a:fillRect/>
            </a:stretch>
          </p:blipFill>
          <p:spPr bwMode="auto">
            <a:xfrm>
              <a:off x="5582082" y="723539"/>
              <a:ext cx="222196" cy="216024"/>
            </a:xfrm>
            <a:prstGeom prst="rect">
              <a:avLst/>
            </a:prstGeom>
            <a:noFill/>
          </p:spPr>
        </p:pic>
        <p:sp>
          <p:nvSpPr>
            <p:cNvPr id="92" name="Textfeld 142"/>
            <p:cNvSpPr txBox="1"/>
            <p:nvPr/>
          </p:nvSpPr>
          <p:spPr>
            <a:xfrm>
              <a:off x="5758916" y="368660"/>
              <a:ext cx="1039066" cy="430887"/>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100" dirty="0" err="1" smtClean="0"/>
                <a:t>App</a:t>
              </a:r>
              <a:r>
                <a:rPr lang="de-DE" sz="1100" dirty="0" smtClean="0"/>
                <a:t/>
              </a:r>
              <a:br>
                <a:rPr lang="de-DE" sz="1100" dirty="0" smtClean="0"/>
              </a:br>
              <a:r>
                <a:rPr lang="de-DE" sz="1100" dirty="0" err="1" smtClean="0"/>
                <a:t>Rent</a:t>
              </a:r>
              <a:r>
                <a:rPr lang="de-DE" sz="1100" dirty="0" smtClean="0"/>
                <a:t>-a-</a:t>
              </a:r>
              <a:r>
                <a:rPr lang="de-DE" sz="1100" dirty="0" err="1" smtClean="0"/>
                <a:t>Segway</a:t>
              </a:r>
              <a:endParaRPr lang="en-US" sz="1100" dirty="0"/>
            </a:p>
          </p:txBody>
        </p:sp>
        <p:pic>
          <p:nvPicPr>
            <p:cNvPr id="93" name="Picture 2" descr="C:\Users\mfl\AppData\Local\Microsoft\Windows\Temporary Internet Files\Content.IE5\PWVYV93D\MC900434845[1].png"/>
            <p:cNvPicPr>
              <a:picLocks noChangeAspect="1" noChangeArrowheads="1"/>
            </p:cNvPicPr>
            <p:nvPr/>
          </p:nvPicPr>
          <p:blipFill>
            <a:blip r:embed="rId15" cstate="print"/>
            <a:srcRect/>
            <a:stretch>
              <a:fillRect/>
            </a:stretch>
          </p:blipFill>
          <p:spPr bwMode="auto">
            <a:xfrm>
              <a:off x="5425631" y="1592796"/>
              <a:ext cx="495672" cy="495672"/>
            </a:xfrm>
            <a:prstGeom prst="rect">
              <a:avLst/>
            </a:prstGeom>
            <a:noFill/>
          </p:spPr>
        </p:pic>
        <p:sp>
          <p:nvSpPr>
            <p:cNvPr id="94" name="Ellipse 93"/>
            <p:cNvSpPr/>
            <p:nvPr/>
          </p:nvSpPr>
          <p:spPr>
            <a:xfrm>
              <a:off x="2977359" y="1457164"/>
              <a:ext cx="1008112"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Bewertung</a:t>
              </a:r>
              <a:endParaRPr lang="en-US" sz="1200" noProof="1"/>
            </a:p>
          </p:txBody>
        </p:sp>
        <p:sp>
          <p:nvSpPr>
            <p:cNvPr id="95" name="Ellipse 94"/>
            <p:cNvSpPr/>
            <p:nvPr/>
          </p:nvSpPr>
          <p:spPr>
            <a:xfrm>
              <a:off x="5857679" y="1376772"/>
              <a:ext cx="1008112" cy="2880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Payment</a:t>
              </a:r>
              <a:endParaRPr lang="en-US" sz="1200" noProof="1"/>
            </a:p>
          </p:txBody>
        </p:sp>
        <p:sp>
          <p:nvSpPr>
            <p:cNvPr id="96" name="Ellipse 95"/>
            <p:cNvSpPr/>
            <p:nvPr/>
          </p:nvSpPr>
          <p:spPr>
            <a:xfrm>
              <a:off x="5785671" y="1016732"/>
              <a:ext cx="1008112" cy="2880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Disposition</a:t>
              </a:r>
              <a:endParaRPr lang="en-US" sz="1200" noProof="1"/>
            </a:p>
          </p:txBody>
        </p:sp>
        <p:sp>
          <p:nvSpPr>
            <p:cNvPr id="97" name="Ellipse 96"/>
            <p:cNvSpPr/>
            <p:nvPr/>
          </p:nvSpPr>
          <p:spPr>
            <a:xfrm>
              <a:off x="3049367" y="1745196"/>
              <a:ext cx="360040"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a:t>
              </a:r>
              <a:endParaRPr lang="en-US" sz="1200" noProof="1"/>
            </a:p>
          </p:txBody>
        </p:sp>
        <p:sp>
          <p:nvSpPr>
            <p:cNvPr id="98" name="Ellipse 97"/>
            <p:cNvSpPr/>
            <p:nvPr/>
          </p:nvSpPr>
          <p:spPr>
            <a:xfrm>
              <a:off x="3049367" y="1097124"/>
              <a:ext cx="936104" cy="2880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Routen-matching</a:t>
              </a:r>
              <a:endParaRPr lang="en-US" sz="1200" noProof="1"/>
            </a:p>
          </p:txBody>
        </p:sp>
        <p:sp>
          <p:nvSpPr>
            <p:cNvPr id="99" name="Abgerundetes Rechteck 98"/>
            <p:cNvSpPr/>
            <p:nvPr/>
          </p:nvSpPr>
          <p:spPr>
            <a:xfrm>
              <a:off x="1829430" y="2155315"/>
              <a:ext cx="3418228" cy="2389809"/>
            </a:xfrm>
            <a:prstGeom prst="round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0" name="Abgerundetes Rechteck 99"/>
            <p:cNvSpPr/>
            <p:nvPr/>
          </p:nvSpPr>
          <p:spPr>
            <a:xfrm>
              <a:off x="5497639" y="2155315"/>
              <a:ext cx="1810888" cy="2389809"/>
            </a:xfrm>
            <a:prstGeom prst="round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Ellipse 100"/>
            <p:cNvSpPr/>
            <p:nvPr/>
          </p:nvSpPr>
          <p:spPr>
            <a:xfrm>
              <a:off x="5842797" y="1704031"/>
              <a:ext cx="360040"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900" noProof="1" smtClean="0"/>
                <a:t>…</a:t>
              </a:r>
              <a:endParaRPr lang="en-US" sz="1200" noProof="1"/>
            </a:p>
          </p:txBody>
        </p:sp>
        <p:sp>
          <p:nvSpPr>
            <p:cNvPr id="102" name="Ellipse 101"/>
            <p:cNvSpPr/>
            <p:nvPr/>
          </p:nvSpPr>
          <p:spPr>
            <a:xfrm>
              <a:off x="5679707" y="2312876"/>
              <a:ext cx="1690140" cy="5760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1200" noProof="1" smtClean="0"/>
                <a:t>Aufzeichnung Kunden-buchungen</a:t>
              </a:r>
              <a:endParaRPr lang="en-US" sz="1200" noProof="1"/>
            </a:p>
          </p:txBody>
        </p:sp>
        <p:sp>
          <p:nvSpPr>
            <p:cNvPr id="103" name="Ellipse 102"/>
            <p:cNvSpPr/>
            <p:nvPr/>
          </p:nvSpPr>
          <p:spPr>
            <a:xfrm>
              <a:off x="5497637" y="3032956"/>
              <a:ext cx="1728193" cy="5760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de-DE" sz="1200" noProof="1" smtClean="0"/>
                <a:t>Nutzungs-abhängige Tarifinformation</a:t>
              </a:r>
              <a:endParaRPr lang="en-US" sz="1200" noProof="1"/>
            </a:p>
          </p:txBody>
        </p:sp>
        <p:sp>
          <p:nvSpPr>
            <p:cNvPr id="104" name="Textfeld 5"/>
            <p:cNvSpPr txBox="1"/>
            <p:nvPr/>
          </p:nvSpPr>
          <p:spPr>
            <a:xfrm>
              <a:off x="1458053" y="1520788"/>
              <a:ext cx="803425" cy="646331"/>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i="1" dirty="0" smtClean="0"/>
                <a:t>Public </a:t>
              </a:r>
            </a:p>
            <a:p>
              <a:r>
                <a:rPr lang="de-DE" i="1" dirty="0" err="1" smtClean="0"/>
                <a:t>Cloud</a:t>
              </a:r>
              <a:endParaRPr lang="en-US" i="1" dirty="0"/>
            </a:p>
          </p:txBody>
        </p:sp>
        <p:sp>
          <p:nvSpPr>
            <p:cNvPr id="105" name="Textfeld 59"/>
            <p:cNvSpPr txBox="1"/>
            <p:nvPr/>
          </p:nvSpPr>
          <p:spPr>
            <a:xfrm>
              <a:off x="7158022" y="1592796"/>
              <a:ext cx="840999" cy="646331"/>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i="1" dirty="0" smtClean="0"/>
                <a:t>Private</a:t>
              </a:r>
            </a:p>
            <a:p>
              <a:r>
                <a:rPr lang="de-DE" i="1" dirty="0" err="1" smtClean="0"/>
                <a:t>Cloud</a:t>
              </a:r>
              <a:endParaRPr lang="en-US" i="1" dirty="0"/>
            </a:p>
          </p:txBody>
        </p:sp>
        <p:sp>
          <p:nvSpPr>
            <p:cNvPr id="106" name="Legende mit Pfeil nach links und rechts 105"/>
            <p:cNvSpPr/>
            <p:nvPr/>
          </p:nvSpPr>
          <p:spPr>
            <a:xfrm>
              <a:off x="1469390" y="3383429"/>
              <a:ext cx="720080" cy="576064"/>
            </a:xfrm>
            <a:prstGeom prst="leftRightArrowCallout">
              <a:avLst>
                <a:gd name="adj1" fmla="val 22946"/>
                <a:gd name="adj2" fmla="val 25000"/>
                <a:gd name="adj3" fmla="val 33219"/>
                <a:gd name="adj4" fmla="val 33562"/>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noProof="1"/>
            </a:p>
          </p:txBody>
        </p:sp>
        <p:sp>
          <p:nvSpPr>
            <p:cNvPr id="107" name="Textfeld 60"/>
            <p:cNvSpPr txBox="1"/>
            <p:nvPr/>
          </p:nvSpPr>
          <p:spPr>
            <a:xfrm>
              <a:off x="545818" y="2744924"/>
              <a:ext cx="1415709" cy="646331"/>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noProof="1" smtClean="0"/>
                <a:t>Cloud-Förderation </a:t>
              </a:r>
            </a:p>
            <a:p>
              <a:r>
                <a:rPr lang="en-US" sz="1200" i="1" noProof="1" smtClean="0"/>
                <a:t>mit anderen </a:t>
              </a:r>
            </a:p>
            <a:p>
              <a:r>
                <a:rPr lang="en-US" sz="1200" i="1" noProof="1" smtClean="0"/>
                <a:t>Verkehrsverbünden </a:t>
              </a:r>
              <a:endParaRPr lang="en-US" sz="1200" i="1" noProof="1"/>
            </a:p>
          </p:txBody>
        </p:sp>
      </p:grpSp>
    </p:spTree>
    <p:extLst>
      <p:ext uri="{BB962C8B-B14F-4D97-AF65-F5344CB8AC3E}">
        <p14:creationId xmlns:p14="http://schemas.microsoft.com/office/powerpoint/2010/main" val="4066253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Platform</a:t>
            </a:r>
            <a:r>
              <a:rPr lang="de-DE" dirty="0" smtClean="0"/>
              <a:t> </a:t>
            </a:r>
            <a:r>
              <a:rPr lang="de-DE" dirty="0" err="1" smtClean="0"/>
              <a:t>as</a:t>
            </a:r>
            <a:r>
              <a:rPr lang="de-DE" dirty="0" smtClean="0"/>
              <a:t> a Service (</a:t>
            </a:r>
            <a:r>
              <a:rPr lang="de-DE" dirty="0" err="1" smtClean="0"/>
              <a:t>PaaS</a:t>
            </a:r>
            <a:r>
              <a:rPr lang="de-DE" dirty="0" smtClean="0"/>
              <a:t>)</a:t>
            </a:r>
            <a:endParaRPr lang="de-DE" dirty="0"/>
          </a:p>
        </p:txBody>
      </p:sp>
      <p:sp>
        <p:nvSpPr>
          <p:cNvPr id="3" name="Inhaltsplatzhalter 2"/>
          <p:cNvSpPr>
            <a:spLocks noGrp="1"/>
          </p:cNvSpPr>
          <p:nvPr>
            <p:ph idx="1"/>
          </p:nvPr>
        </p:nvSpPr>
        <p:spPr/>
        <p:txBody>
          <a:bodyPr/>
          <a:lstStyle/>
          <a:p>
            <a:r>
              <a:rPr lang="de-DE" dirty="0" smtClean="0"/>
              <a:t>Möglichkeit für die Inbetriebnahme von Webdiensten</a:t>
            </a:r>
          </a:p>
          <a:p>
            <a:pPr lvl="1"/>
            <a:r>
              <a:rPr lang="de-DE" dirty="0" smtClean="0"/>
              <a:t>Webdienst </a:t>
            </a:r>
            <a:r>
              <a:rPr lang="de-DE" dirty="0" err="1" smtClean="0"/>
              <a:t>binary</a:t>
            </a:r>
            <a:r>
              <a:rPr lang="de-DE" dirty="0" smtClean="0"/>
              <a:t> Archiv</a:t>
            </a:r>
          </a:p>
          <a:p>
            <a:pPr lvl="1"/>
            <a:r>
              <a:rPr lang="de-DE" dirty="0" smtClean="0"/>
              <a:t>Metadatenbeschreibung des neuen Webdienstes</a:t>
            </a:r>
          </a:p>
          <a:p>
            <a:pPr marL="457200" lvl="1" indent="0">
              <a:buNone/>
            </a:pPr>
            <a:endParaRPr lang="de-DE" dirty="0" smtClean="0"/>
          </a:p>
          <a:p>
            <a:r>
              <a:rPr lang="de-DE" dirty="0" smtClean="0"/>
              <a:t>Automatisches Einrichten einer skalierbaren Umgebung für einen neu-</a:t>
            </a:r>
            <a:r>
              <a:rPr lang="de-DE" dirty="0" err="1" smtClean="0"/>
              <a:t>instanzierten</a:t>
            </a:r>
            <a:r>
              <a:rPr lang="de-DE" dirty="0" smtClean="0"/>
              <a:t> Webdienst</a:t>
            </a:r>
          </a:p>
          <a:p>
            <a:endParaRPr lang="de-DE" dirty="0" smtClean="0"/>
          </a:p>
          <a:p>
            <a:endParaRPr lang="de-DE" dirty="0" smtClean="0"/>
          </a:p>
          <a:p>
            <a:pPr marL="0" indent="0">
              <a:buNone/>
            </a:pP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31</a:t>
            </a:fld>
            <a:endParaRPr lang="de-DE" dirty="0"/>
          </a:p>
        </p:txBody>
      </p:sp>
    </p:spTree>
    <p:extLst>
      <p:ext uri="{BB962C8B-B14F-4D97-AF65-F5344CB8AC3E}">
        <p14:creationId xmlns:p14="http://schemas.microsoft.com/office/powerpoint/2010/main" val="198750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41" y="1904839"/>
            <a:ext cx="3416300" cy="3810000"/>
          </a:xfrm>
          <a:prstGeom prst="rect">
            <a:avLst/>
          </a:prstGeom>
        </p:spPr>
      </p:pic>
      <p:sp>
        <p:nvSpPr>
          <p:cNvPr id="6" name="TextBox 5"/>
          <p:cNvSpPr txBox="1"/>
          <p:nvPr/>
        </p:nvSpPr>
        <p:spPr>
          <a:xfrm>
            <a:off x="1020674" y="757307"/>
            <a:ext cx="5449028" cy="1938992"/>
          </a:xfrm>
          <a:prstGeom prst="rect">
            <a:avLst/>
          </a:prstGeom>
          <a:noFill/>
        </p:spPr>
        <p:txBody>
          <a:bodyPr wrap="none" rtlCol="0">
            <a:spAutoFit/>
          </a:bodyPr>
          <a:lstStyle/>
          <a:p>
            <a:pPr algn="r"/>
            <a:r>
              <a:rPr lang="en-US" sz="6000" dirty="0" smtClean="0">
                <a:latin typeface="Calibri"/>
                <a:cs typeface="Calibri"/>
              </a:rPr>
              <a:t>User is searching </a:t>
            </a:r>
          </a:p>
          <a:p>
            <a:pPr algn="r"/>
            <a:r>
              <a:rPr lang="en-US" sz="6000" dirty="0" smtClean="0">
                <a:latin typeface="Calibri"/>
                <a:cs typeface="Calibri"/>
              </a:rPr>
              <a:t>for </a:t>
            </a:r>
            <a:r>
              <a:rPr lang="en-US" sz="6000" b="1" dirty="0" smtClean="0">
                <a:latin typeface="Calibri"/>
                <a:cs typeface="Calibri"/>
              </a:rPr>
              <a:t>data</a:t>
            </a:r>
            <a:endParaRPr lang="en-US" sz="6000" b="1" dirty="0">
              <a:latin typeface="Calibri"/>
              <a:cs typeface="Calibri"/>
            </a:endParaRPr>
          </a:p>
        </p:txBody>
      </p:sp>
    </p:spTree>
    <p:extLst>
      <p:ext uri="{BB962C8B-B14F-4D97-AF65-F5344CB8AC3E}">
        <p14:creationId xmlns:p14="http://schemas.microsoft.com/office/powerpoint/2010/main" val="1380693337"/>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7341" y="302922"/>
            <a:ext cx="2667818" cy="5078313"/>
          </a:xfrm>
          <a:prstGeom prst="rect">
            <a:avLst/>
          </a:prstGeom>
          <a:noFill/>
        </p:spPr>
        <p:txBody>
          <a:bodyPr wrap="none" rtlCol="0">
            <a:spAutoFit/>
          </a:bodyPr>
          <a:lstStyle/>
          <a:p>
            <a:pPr algn="ctr"/>
            <a:r>
              <a:rPr lang="en-US" sz="8800" b="1" dirty="0" smtClean="0">
                <a:latin typeface="Calibri"/>
                <a:cs typeface="Calibri"/>
              </a:rPr>
              <a:t>One</a:t>
            </a:r>
          </a:p>
          <a:p>
            <a:pPr algn="ctr"/>
            <a:r>
              <a:rPr lang="en-US" sz="8800" b="1" dirty="0" smtClean="0">
                <a:latin typeface="Calibri"/>
                <a:cs typeface="Calibri"/>
              </a:rPr>
              <a:t>Stop</a:t>
            </a:r>
          </a:p>
          <a:p>
            <a:pPr algn="ctr"/>
            <a:r>
              <a:rPr lang="en-US" sz="8800" b="1" dirty="0" smtClean="0">
                <a:latin typeface="Calibri"/>
                <a:cs typeface="Calibri"/>
              </a:rPr>
              <a:t>Shop</a:t>
            </a:r>
          </a:p>
          <a:p>
            <a:pPr algn="ctr"/>
            <a:r>
              <a:rPr lang="en-US" sz="6000" dirty="0">
                <a:latin typeface="Calibri"/>
                <a:cs typeface="Calibri"/>
              </a:rPr>
              <a:t>f</a:t>
            </a:r>
            <a:r>
              <a:rPr lang="en-US" sz="6000" dirty="0" smtClean="0">
                <a:latin typeface="Calibri"/>
                <a:cs typeface="Calibri"/>
              </a:rPr>
              <a:t>or data</a:t>
            </a:r>
            <a:endParaRPr lang="en-US" sz="6000" dirty="0">
              <a:latin typeface="Calibri"/>
              <a:cs typeface="Calibri"/>
            </a:endParaRPr>
          </a:p>
        </p:txBody>
      </p:sp>
      <p:grpSp>
        <p:nvGrpSpPr>
          <p:cNvPr id="7" name="Group 6"/>
          <p:cNvGrpSpPr/>
          <p:nvPr/>
        </p:nvGrpSpPr>
        <p:grpSpPr>
          <a:xfrm>
            <a:off x="3006248" y="343620"/>
            <a:ext cx="3309202" cy="1993620"/>
            <a:chOff x="-617563" y="821306"/>
            <a:chExt cx="6788349" cy="4089622"/>
          </a:xfrm>
        </p:grpSpPr>
        <p:pic>
          <p:nvPicPr>
            <p:cNvPr id="3" name="Picture 2" descr="file-icon-x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086" y="821306"/>
              <a:ext cx="3695700" cy="3810000"/>
            </a:xfrm>
            <a:prstGeom prst="rect">
              <a:avLst/>
            </a:prstGeom>
          </p:spPr>
        </p:pic>
        <p:pic>
          <p:nvPicPr>
            <p:cNvPr id="4" name="Picture 3" descr="ta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63" y="1100928"/>
              <a:ext cx="3810000" cy="3810000"/>
            </a:xfrm>
            <a:prstGeom prst="rect">
              <a:avLst/>
            </a:prstGeom>
          </p:spPr>
        </p:pic>
      </p:grpSp>
      <p:grpSp>
        <p:nvGrpSpPr>
          <p:cNvPr id="16" name="Group 15"/>
          <p:cNvGrpSpPr/>
          <p:nvPr/>
        </p:nvGrpSpPr>
        <p:grpSpPr>
          <a:xfrm>
            <a:off x="3746275" y="1741727"/>
            <a:ext cx="3839253" cy="2329445"/>
            <a:chOff x="1637243" y="1532009"/>
            <a:chExt cx="6548249" cy="3973113"/>
          </a:xfrm>
        </p:grpSpPr>
        <p:pic>
          <p:nvPicPr>
            <p:cNvPr id="14" name="Picture 13" descr="Binary-File-Pl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492" y="1695122"/>
              <a:ext cx="3810000" cy="3810000"/>
            </a:xfrm>
            <a:prstGeom prst="rect">
              <a:avLst/>
            </a:prstGeom>
          </p:spPr>
        </p:pic>
        <p:pic>
          <p:nvPicPr>
            <p:cNvPr id="15" name="Picture 14" descr="ta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243" y="1532009"/>
              <a:ext cx="3810000" cy="3810000"/>
            </a:xfrm>
            <a:prstGeom prst="rect">
              <a:avLst/>
            </a:prstGeom>
          </p:spPr>
        </p:pic>
      </p:grpSp>
      <p:grpSp>
        <p:nvGrpSpPr>
          <p:cNvPr id="13" name="Group 12"/>
          <p:cNvGrpSpPr/>
          <p:nvPr/>
        </p:nvGrpSpPr>
        <p:grpSpPr>
          <a:xfrm>
            <a:off x="3099463" y="3635077"/>
            <a:ext cx="3577200" cy="2203572"/>
            <a:chOff x="-116521" y="792260"/>
            <a:chExt cx="7282574" cy="4486099"/>
          </a:xfrm>
        </p:grpSpPr>
        <p:pic>
          <p:nvPicPr>
            <p:cNvPr id="11" name="Picture 10" descr="file-icon-csv.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4537" y="792260"/>
              <a:ext cx="4351516" cy="4486099"/>
            </a:xfrm>
            <a:prstGeom prst="rect">
              <a:avLst/>
            </a:prstGeom>
          </p:spPr>
        </p:pic>
        <p:pic>
          <p:nvPicPr>
            <p:cNvPr id="12" name="Picture 11" descr="ta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21" y="1345596"/>
              <a:ext cx="3810000" cy="3810000"/>
            </a:xfrm>
            <a:prstGeom prst="rect">
              <a:avLst/>
            </a:prstGeom>
          </p:spPr>
        </p:pic>
      </p:grpSp>
    </p:spTree>
    <p:extLst>
      <p:ext uri="{BB962C8B-B14F-4D97-AF65-F5344CB8AC3E}">
        <p14:creationId xmlns:p14="http://schemas.microsoft.com/office/powerpoint/2010/main" val="2939860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362" y="806151"/>
            <a:ext cx="7119958" cy="2369880"/>
          </a:xfrm>
          <a:prstGeom prst="rect">
            <a:avLst/>
          </a:prstGeom>
          <a:noFill/>
        </p:spPr>
        <p:txBody>
          <a:bodyPr wrap="none" rtlCol="0">
            <a:spAutoFit/>
          </a:bodyPr>
          <a:lstStyle/>
          <a:p>
            <a:r>
              <a:rPr lang="en-US" sz="8800" b="1" dirty="0" smtClean="0">
                <a:latin typeface="Calibri"/>
                <a:cs typeface="Calibri"/>
              </a:rPr>
              <a:t>One Stop Shop</a:t>
            </a:r>
          </a:p>
          <a:p>
            <a:r>
              <a:rPr lang="en-US" sz="6000" dirty="0">
                <a:latin typeface="Calibri"/>
                <a:cs typeface="Calibri"/>
              </a:rPr>
              <a:t>f</a:t>
            </a:r>
            <a:r>
              <a:rPr lang="en-US" sz="6000" dirty="0" smtClean="0">
                <a:latin typeface="Calibri"/>
                <a:cs typeface="Calibri"/>
              </a:rPr>
              <a:t>or services</a:t>
            </a:r>
            <a:endParaRPr lang="en-US" sz="6000" dirty="0">
              <a:latin typeface="Calibri"/>
              <a:cs typeface="Calibri"/>
            </a:endParaRPr>
          </a:p>
        </p:txBody>
      </p:sp>
      <p:pic>
        <p:nvPicPr>
          <p:cNvPr id="2" name="Picture 1" descr="tool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870" y="2186810"/>
            <a:ext cx="3810000" cy="2857500"/>
          </a:xfrm>
          <a:prstGeom prst="rect">
            <a:avLst/>
          </a:prstGeom>
        </p:spPr>
      </p:pic>
    </p:spTree>
    <p:extLst>
      <p:ext uri="{BB962C8B-B14F-4D97-AF65-F5344CB8AC3E}">
        <p14:creationId xmlns:p14="http://schemas.microsoft.com/office/powerpoint/2010/main" val="2370485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_good_id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48" y="607283"/>
            <a:ext cx="3810000" cy="3632200"/>
          </a:xfrm>
          <a:prstGeom prst="rect">
            <a:avLst/>
          </a:prstGeom>
        </p:spPr>
      </p:pic>
      <p:sp>
        <p:nvSpPr>
          <p:cNvPr id="6" name="TextBox 5"/>
          <p:cNvSpPr txBox="1"/>
          <p:nvPr/>
        </p:nvSpPr>
        <p:spPr>
          <a:xfrm>
            <a:off x="2213447" y="1409756"/>
            <a:ext cx="4318535" cy="2785378"/>
          </a:xfrm>
          <a:prstGeom prst="rect">
            <a:avLst/>
          </a:prstGeom>
          <a:noFill/>
        </p:spPr>
        <p:txBody>
          <a:bodyPr wrap="none" rtlCol="0">
            <a:spAutoFit/>
          </a:bodyPr>
          <a:lstStyle/>
          <a:p>
            <a:pPr algn="ctr"/>
            <a:r>
              <a:rPr lang="en-US" sz="6000" dirty="0" smtClean="0">
                <a:latin typeface="Calibri"/>
                <a:cs typeface="Calibri"/>
              </a:rPr>
              <a:t>From data to</a:t>
            </a:r>
          </a:p>
          <a:p>
            <a:pPr algn="ctr"/>
            <a:r>
              <a:rPr lang="en-US" sz="11500" b="1" dirty="0" smtClean="0">
                <a:latin typeface="Calibri"/>
                <a:cs typeface="Calibri"/>
              </a:rPr>
              <a:t>IDEAS</a:t>
            </a:r>
            <a:endParaRPr lang="en-US" sz="7200" dirty="0">
              <a:latin typeface="Calibri"/>
              <a:cs typeface="Calibri"/>
            </a:endParaRPr>
          </a:p>
        </p:txBody>
      </p:sp>
      <p:grpSp>
        <p:nvGrpSpPr>
          <p:cNvPr id="7" name="Group 6"/>
          <p:cNvGrpSpPr/>
          <p:nvPr/>
        </p:nvGrpSpPr>
        <p:grpSpPr>
          <a:xfrm>
            <a:off x="-1165213" y="2056299"/>
            <a:ext cx="3309202" cy="1993620"/>
            <a:chOff x="-617563" y="821306"/>
            <a:chExt cx="6788349" cy="4089622"/>
          </a:xfrm>
        </p:grpSpPr>
        <p:pic>
          <p:nvPicPr>
            <p:cNvPr id="3" name="Picture 2" descr="file-icon-xm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086" y="821306"/>
              <a:ext cx="3695700" cy="3810000"/>
            </a:xfrm>
            <a:prstGeom prst="rect">
              <a:avLst/>
            </a:prstGeom>
          </p:spPr>
        </p:pic>
        <p:pic>
          <p:nvPicPr>
            <p:cNvPr id="4" name="Picture 3" descr="ta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563" y="1100928"/>
              <a:ext cx="3810000" cy="3810000"/>
            </a:xfrm>
            <a:prstGeom prst="rect">
              <a:avLst/>
            </a:prstGeom>
          </p:spPr>
        </p:pic>
      </p:grpSp>
    </p:spTree>
    <p:extLst>
      <p:ext uri="{BB962C8B-B14F-4D97-AF65-F5344CB8AC3E}">
        <p14:creationId xmlns:p14="http://schemas.microsoft.com/office/powerpoint/2010/main" val="3159312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79881" y="2518205"/>
            <a:ext cx="2890485" cy="2123658"/>
          </a:xfrm>
          <a:prstGeom prst="rect">
            <a:avLst/>
          </a:prstGeom>
          <a:noFill/>
        </p:spPr>
        <p:txBody>
          <a:bodyPr wrap="none" rtlCol="0">
            <a:spAutoFit/>
          </a:bodyPr>
          <a:lstStyle/>
          <a:p>
            <a:pPr algn="ctr"/>
            <a:r>
              <a:rPr lang="en-US" sz="6000" dirty="0" smtClean="0">
                <a:latin typeface="Calibri"/>
                <a:cs typeface="Calibri"/>
              </a:rPr>
              <a:t>Coding a</a:t>
            </a:r>
          </a:p>
          <a:p>
            <a:pPr algn="ctr"/>
            <a:r>
              <a:rPr lang="en-US" sz="7200" b="1" dirty="0" smtClean="0">
                <a:latin typeface="Calibri"/>
                <a:cs typeface="Calibri"/>
              </a:rPr>
              <a:t>service</a:t>
            </a:r>
            <a:endParaRPr lang="en-US" sz="8800" b="1" dirty="0">
              <a:latin typeface="Calibri"/>
              <a:cs typeface="Calibri"/>
            </a:endParaRPr>
          </a:p>
        </p:txBody>
      </p:sp>
      <p:pic>
        <p:nvPicPr>
          <p:cNvPr id="8" name="Picture 7"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8894"/>
            <a:ext cx="3416300" cy="3810000"/>
          </a:xfrm>
          <a:prstGeom prst="rect">
            <a:avLst/>
          </a:prstGeom>
        </p:spPr>
      </p:pic>
      <p:pic>
        <p:nvPicPr>
          <p:cNvPr id="5" name="Picture 4" descr="Ach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58965">
            <a:off x="5924465" y="1461845"/>
            <a:ext cx="2692400" cy="3810000"/>
          </a:xfrm>
          <a:prstGeom prst="rect">
            <a:avLst/>
          </a:prstGeom>
        </p:spPr>
      </p:pic>
    </p:spTree>
    <p:extLst>
      <p:ext uri="{BB962C8B-B14F-4D97-AF65-F5344CB8AC3E}">
        <p14:creationId xmlns:p14="http://schemas.microsoft.com/office/powerpoint/2010/main" val="66787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h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91" y="-275509"/>
            <a:ext cx="2692400" cy="3810000"/>
          </a:xfrm>
          <a:prstGeom prst="rect">
            <a:avLst/>
          </a:prstGeom>
        </p:spPr>
      </p:pic>
      <p:sp>
        <p:nvSpPr>
          <p:cNvPr id="6" name="TextBox 5"/>
          <p:cNvSpPr txBox="1"/>
          <p:nvPr/>
        </p:nvSpPr>
        <p:spPr>
          <a:xfrm>
            <a:off x="4205616" y="313581"/>
            <a:ext cx="4624809" cy="2123658"/>
          </a:xfrm>
          <a:prstGeom prst="rect">
            <a:avLst/>
          </a:prstGeom>
          <a:noFill/>
        </p:spPr>
        <p:txBody>
          <a:bodyPr wrap="none" rtlCol="0">
            <a:spAutoFit/>
          </a:bodyPr>
          <a:lstStyle/>
          <a:p>
            <a:pPr algn="r"/>
            <a:r>
              <a:rPr lang="en-US" sz="7200" b="1" dirty="0" smtClean="0">
                <a:latin typeface="Calibri"/>
                <a:cs typeface="Calibri"/>
              </a:rPr>
              <a:t>Deploying</a:t>
            </a:r>
            <a:r>
              <a:rPr lang="en-US" sz="7200" dirty="0" smtClean="0">
                <a:latin typeface="Calibri"/>
                <a:cs typeface="Calibri"/>
              </a:rPr>
              <a:t> </a:t>
            </a:r>
            <a:r>
              <a:rPr lang="en-US" sz="6000" dirty="0" smtClean="0">
                <a:latin typeface="Calibri"/>
                <a:cs typeface="Calibri"/>
              </a:rPr>
              <a:t>a</a:t>
            </a:r>
          </a:p>
          <a:p>
            <a:pPr algn="r"/>
            <a:r>
              <a:rPr lang="en-US" sz="6000" dirty="0" smtClean="0">
                <a:latin typeface="Calibri"/>
                <a:cs typeface="Calibri"/>
              </a:rPr>
              <a:t>service</a:t>
            </a:r>
            <a:endParaRPr lang="en-US" sz="8800" dirty="0">
              <a:latin typeface="Calibri"/>
              <a:cs typeface="Calibri"/>
            </a:endParaRPr>
          </a:p>
        </p:txBody>
      </p:sp>
      <p:pic>
        <p:nvPicPr>
          <p:cNvPr id="2" name="Picture 1" descr="tool_b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23" y="3148243"/>
            <a:ext cx="3810000" cy="2857500"/>
          </a:xfrm>
          <a:prstGeom prst="rect">
            <a:avLst/>
          </a:prstGeom>
        </p:spPr>
      </p:pic>
    </p:spTree>
    <p:extLst>
      <p:ext uri="{BB962C8B-B14F-4D97-AF65-F5344CB8AC3E}">
        <p14:creationId xmlns:p14="http://schemas.microsoft.com/office/powerpoint/2010/main" val="37205915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3334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2214" y="433398"/>
            <a:ext cx="4488353" cy="2123658"/>
          </a:xfrm>
          <a:prstGeom prst="rect">
            <a:avLst/>
          </a:prstGeom>
          <a:noFill/>
        </p:spPr>
        <p:txBody>
          <a:bodyPr wrap="none" rtlCol="0">
            <a:spAutoFit/>
          </a:bodyPr>
          <a:lstStyle/>
          <a:p>
            <a:r>
              <a:rPr lang="en-US" sz="6000" dirty="0" smtClean="0">
                <a:latin typeface="Calibri"/>
                <a:cs typeface="Calibri"/>
              </a:rPr>
              <a:t>Accessible for</a:t>
            </a:r>
          </a:p>
          <a:p>
            <a:r>
              <a:rPr lang="en-US" sz="7200" b="1" dirty="0" smtClean="0">
                <a:latin typeface="Calibri"/>
                <a:cs typeface="Calibri"/>
              </a:rPr>
              <a:t>everyone</a:t>
            </a:r>
            <a:endParaRPr lang="en-US" sz="8800" b="1" dirty="0">
              <a:latin typeface="Calibri"/>
              <a:cs typeface="Calibri"/>
            </a:endParaRPr>
          </a:p>
        </p:txBody>
      </p:sp>
      <p:pic>
        <p:nvPicPr>
          <p:cNvPr id="5" name="Picture 4" descr="tool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60" y="2776812"/>
            <a:ext cx="3810000" cy="2857500"/>
          </a:xfrm>
          <a:prstGeom prst="rect">
            <a:avLst/>
          </a:prstGeom>
        </p:spPr>
      </p:pic>
      <p:pic>
        <p:nvPicPr>
          <p:cNvPr id="7" name="Picture 6" descr="Smart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951" y="1870439"/>
            <a:ext cx="842746" cy="1436500"/>
          </a:xfrm>
          <a:prstGeom prst="rect">
            <a:avLst/>
          </a:prstGeom>
        </p:spPr>
      </p:pic>
      <p:pic>
        <p:nvPicPr>
          <p:cNvPr id="9" name="Picture 8" descr="Smart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6391" y="4395207"/>
            <a:ext cx="842746" cy="1436500"/>
          </a:xfrm>
          <a:prstGeom prst="rect">
            <a:avLst/>
          </a:prstGeom>
        </p:spPr>
      </p:pic>
      <p:pic>
        <p:nvPicPr>
          <p:cNvPr id="10" name="Picture 9" descr="Smartph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139" y="3025936"/>
            <a:ext cx="842746" cy="1436500"/>
          </a:xfrm>
          <a:prstGeom prst="rect">
            <a:avLst/>
          </a:prstGeom>
        </p:spPr>
      </p:pic>
    </p:spTree>
    <p:extLst>
      <p:ext uri="{BB962C8B-B14F-4D97-AF65-F5344CB8AC3E}">
        <p14:creationId xmlns:p14="http://schemas.microsoft.com/office/powerpoint/2010/main" val="791766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GeMo</a:t>
            </a:r>
            <a:r>
              <a:rPr lang="de-DE" dirty="0" smtClean="0"/>
              <a:t> Services</a:t>
            </a:r>
            <a:endParaRPr lang="de-DE" dirty="0"/>
          </a:p>
        </p:txBody>
      </p:sp>
      <p:sp>
        <p:nvSpPr>
          <p:cNvPr id="4" name="Foliennummernplatzhalter 3"/>
          <p:cNvSpPr>
            <a:spLocks noGrp="1"/>
          </p:cNvSpPr>
          <p:nvPr>
            <p:ph type="sldNum" sz="quarter" idx="4294967295"/>
          </p:nvPr>
        </p:nvSpPr>
        <p:spPr>
          <a:xfrm>
            <a:off x="0" y="6326188"/>
            <a:ext cx="9144000" cy="365125"/>
          </a:xfrm>
          <a:prstGeom prst="rect">
            <a:avLst/>
          </a:prstGeom>
        </p:spPr>
        <p:txBody>
          <a:bodyPr/>
          <a:lstStyle/>
          <a:p>
            <a:pPr>
              <a:defRPr/>
            </a:pPr>
            <a:fld id="{DB8BDFB4-D739-48CB-BA66-AE8C1CA6DAF6}" type="slidenum">
              <a:rPr lang="de-DE" smtClean="0"/>
              <a:pPr>
                <a:defRPr/>
              </a:pPr>
              <a:t>39</a:t>
            </a:fld>
            <a:endParaRPr lang="de-DE" dirty="0"/>
          </a:p>
        </p:txBody>
      </p:sp>
      <p:graphicFrame>
        <p:nvGraphicFramePr>
          <p:cNvPr id="5" name="Objekt 4"/>
          <p:cNvGraphicFramePr>
            <a:graphicFrameLocks noChangeAspect="1"/>
          </p:cNvGraphicFramePr>
          <p:nvPr>
            <p:extLst>
              <p:ext uri="{D42A27DB-BD31-4B8C-83A1-F6EECF244321}">
                <p14:modId xmlns:p14="http://schemas.microsoft.com/office/powerpoint/2010/main" val="1183893761"/>
              </p:ext>
            </p:extLst>
          </p:nvPr>
        </p:nvGraphicFramePr>
        <p:xfrm>
          <a:off x="323528" y="1196752"/>
          <a:ext cx="8225729" cy="4536504"/>
        </p:xfrm>
        <a:graphic>
          <a:graphicData uri="http://schemas.openxmlformats.org/presentationml/2006/ole">
            <mc:AlternateContent xmlns:mc="http://schemas.openxmlformats.org/markup-compatibility/2006">
              <mc:Choice xmlns:v="urn:schemas-microsoft-com:vml" Requires="v">
                <p:oleObj spid="_x0000_s1067" name="Visio" r:id="rId3" imgW="6779133" imgH="4078796" progId="Visio.Drawing.11">
                  <p:embed/>
                </p:oleObj>
              </mc:Choice>
              <mc:Fallback>
                <p:oleObj name="Visio" r:id="rId3" imgW="6779133" imgH="407879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196752"/>
                        <a:ext cx="8225729" cy="45365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01312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el 4"/>
          <p:cNvSpPr>
            <a:spLocks noGrp="1"/>
          </p:cNvSpPr>
          <p:nvPr>
            <p:ph type="title"/>
          </p:nvPr>
        </p:nvSpPr>
        <p:spPr>
          <a:xfrm>
            <a:off x="439738" y="360363"/>
            <a:ext cx="8234362" cy="738187"/>
          </a:xfrm>
        </p:spPr>
        <p:txBody>
          <a:bodyPr/>
          <a:lstStyle/>
          <a:p>
            <a:r>
              <a:rPr lang="de-DE" sz="2400" b="1" dirty="0" smtClean="0">
                <a:ea typeface="ＭＳ Ｐゴシック" pitchFamily="34" charset="-128"/>
              </a:rPr>
              <a:t>Im Überblick: Die Fraunhofer-Gesellschaft</a:t>
            </a:r>
          </a:p>
        </p:txBody>
      </p:sp>
      <p:sp>
        <p:nvSpPr>
          <p:cNvPr id="58371" name="Inhaltsplatzhalter 7"/>
          <p:cNvSpPr>
            <a:spLocks noGrp="1"/>
          </p:cNvSpPr>
          <p:nvPr>
            <p:ph idx="1"/>
          </p:nvPr>
        </p:nvSpPr>
        <p:spPr>
          <a:xfrm>
            <a:off x="4165708" y="932746"/>
            <a:ext cx="4824413" cy="4949825"/>
          </a:xfrm>
        </p:spPr>
        <p:txBody>
          <a:bodyPr/>
          <a:lstStyle/>
          <a:p>
            <a:pPr marL="0" indent="0" eaLnBrk="1" hangingPunct="1">
              <a:buFont typeface="Arial" pitchFamily="34" charset="0"/>
              <a:buNone/>
              <a:defRPr/>
            </a:pPr>
            <a:r>
              <a:rPr lang="de-DE" b="1" dirty="0" smtClean="0">
                <a:solidFill>
                  <a:srgbClr val="1B9C7D"/>
                </a:solidFill>
              </a:rPr>
              <a:t>Die Fraunhofer-Gesellschaft ist Europas größte Organisation für angewandte Forschung. </a:t>
            </a:r>
          </a:p>
          <a:p>
            <a:pPr lvl="1" eaLnBrk="1" hangingPunct="1">
              <a:buFont typeface="Arial" pitchFamily="34" charset="0"/>
              <a:buChar char="–"/>
              <a:defRPr/>
            </a:pPr>
            <a:endParaRPr lang="de-DE" dirty="0" smtClean="0"/>
          </a:p>
          <a:p>
            <a:pPr eaLnBrk="1" hangingPunct="1"/>
            <a:r>
              <a:rPr lang="de-DE" dirty="0" smtClean="0"/>
              <a:t>Fraunhofer entwickelt Produkte und Prozesse bis zur technischen bzw. kommerziellen Reife.</a:t>
            </a:r>
          </a:p>
          <a:p>
            <a:pPr eaLnBrk="1" hangingPunct="1">
              <a:defRPr/>
            </a:pPr>
            <a:r>
              <a:rPr lang="de-DE" dirty="0" smtClean="0"/>
              <a:t>Individuelle Lösungen werden im direkten Kontakt mit den Kunden entwickelt.</a:t>
            </a:r>
          </a:p>
          <a:p>
            <a:pPr eaLnBrk="1" hangingPunct="1"/>
            <a:r>
              <a:rPr lang="de-DE" dirty="0" smtClean="0"/>
              <a:t>Zur Fraunhofer-Gesellschaft gehören:</a:t>
            </a:r>
          </a:p>
          <a:p>
            <a:pPr lvl="1" eaLnBrk="1" hangingPunct="1"/>
            <a:r>
              <a:rPr lang="de-DE" dirty="0" smtClean="0"/>
              <a:t>66 eigenständige Institute und Einrichtungen</a:t>
            </a:r>
            <a:br>
              <a:rPr lang="de-DE" dirty="0" smtClean="0"/>
            </a:br>
            <a:r>
              <a:rPr lang="de-DE" dirty="0" smtClean="0"/>
              <a:t>in Deutschland</a:t>
            </a:r>
          </a:p>
          <a:p>
            <a:pPr lvl="1" eaLnBrk="1" hangingPunct="1"/>
            <a:r>
              <a:rPr lang="de-DE" dirty="0" smtClean="0"/>
              <a:t>Rund 22</a:t>
            </a:r>
            <a:r>
              <a:rPr lang="de-DE" sz="600" dirty="0" smtClean="0"/>
              <a:t> </a:t>
            </a:r>
            <a:r>
              <a:rPr lang="de-DE" dirty="0" smtClean="0"/>
              <a:t>000 Mitarbeiter</a:t>
            </a:r>
          </a:p>
          <a:p>
            <a:pPr lvl="1" eaLnBrk="1" hangingPunct="1"/>
            <a:r>
              <a:rPr lang="de-DE" dirty="0" smtClean="0"/>
              <a:t>Ein jährlicher Haushalt von rund 1,9 Milliarden Euro</a:t>
            </a:r>
          </a:p>
          <a:p>
            <a:pPr eaLnBrk="1" hangingPunct="1">
              <a:defRPr/>
            </a:pPr>
            <a:r>
              <a:rPr lang="de-DE" dirty="0" smtClean="0"/>
              <a:t>Über 70 Prozent des Umsatzes werden durch innovative </a:t>
            </a:r>
            <a:br>
              <a:rPr lang="de-DE" dirty="0" smtClean="0"/>
            </a:br>
            <a:r>
              <a:rPr lang="de-DE" dirty="0" smtClean="0"/>
              <a:t>Entwicklungsprojekte, Lizenzeinnahmen und Vertragsforschung erzielt. </a:t>
            </a:r>
          </a:p>
          <a:p>
            <a:pPr eaLnBrk="1" hangingPunct="1">
              <a:defRPr/>
            </a:pPr>
            <a:r>
              <a:rPr lang="de-DE" dirty="0" smtClean="0"/>
              <a:t>Subunternehmen und Repräsentanzen weltweit</a:t>
            </a:r>
          </a:p>
        </p:txBody>
      </p:sp>
      <p:pic>
        <p:nvPicPr>
          <p:cNvPr id="5" name="Grafik 4" descr="Fraunhofer_Deutschland.png"/>
          <p:cNvPicPr>
            <a:picLocks noChangeAspect="1"/>
          </p:cNvPicPr>
          <p:nvPr/>
        </p:nvPicPr>
        <p:blipFill>
          <a:blip r:embed="rId2" cstate="print"/>
          <a:stretch>
            <a:fillRect/>
          </a:stretch>
        </p:blipFill>
        <p:spPr>
          <a:xfrm>
            <a:off x="1" y="1002689"/>
            <a:ext cx="4139952" cy="5090607"/>
          </a:xfrm>
          <a:prstGeom prst="rect">
            <a:avLst/>
          </a:prstGeom>
        </p:spPr>
      </p:pic>
    </p:spTree>
    <p:extLst>
      <p:ext uri="{BB962C8B-B14F-4D97-AF65-F5344CB8AC3E}">
        <p14:creationId xmlns:p14="http://schemas.microsoft.com/office/powerpoint/2010/main" val="3260869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3"/>
          <p:cNvSpPr>
            <a:spLocks noGrp="1"/>
          </p:cNvSpPr>
          <p:nvPr>
            <p:ph type="title"/>
          </p:nvPr>
        </p:nvSpPr>
        <p:spPr>
          <a:xfrm>
            <a:off x="439738" y="360363"/>
            <a:ext cx="8234362" cy="738187"/>
          </a:xfrm>
        </p:spPr>
        <p:txBody>
          <a:bodyPr/>
          <a:lstStyle/>
          <a:p>
            <a:r>
              <a:rPr lang="de-DE" sz="2400" b="1" dirty="0" smtClean="0">
                <a:ea typeface="ＭＳ Ｐゴシック" pitchFamily="34" charset="-128"/>
              </a:rPr>
              <a:t>Fraunhofer FOKUS International</a:t>
            </a:r>
          </a:p>
        </p:txBody>
      </p:sp>
      <p:pic>
        <p:nvPicPr>
          <p:cNvPr id="25601" name="Picture 1" descr="S:\Bilder und Photos\PPT_Grafik\FhGWeltKarte_20121012.png"/>
          <p:cNvPicPr>
            <a:picLocks noChangeAspect="1" noChangeArrowheads="1"/>
          </p:cNvPicPr>
          <p:nvPr/>
        </p:nvPicPr>
        <p:blipFill>
          <a:blip r:embed="rId2" cstate="print"/>
          <a:srcRect/>
          <a:stretch>
            <a:fillRect/>
          </a:stretch>
        </p:blipFill>
        <p:spPr bwMode="auto">
          <a:xfrm>
            <a:off x="360000" y="1080000"/>
            <a:ext cx="8388464" cy="4820571"/>
          </a:xfrm>
          <a:prstGeom prst="rect">
            <a:avLst/>
          </a:prstGeom>
          <a:noFill/>
        </p:spPr>
      </p:pic>
    </p:spTree>
    <p:extLst>
      <p:ext uri="{BB962C8B-B14F-4D97-AF65-F5344CB8AC3E}">
        <p14:creationId xmlns:p14="http://schemas.microsoft.com/office/powerpoint/2010/main" val="1038732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9737" y="360000"/>
            <a:ext cx="8364197" cy="738905"/>
          </a:xfrm>
        </p:spPr>
        <p:txBody>
          <a:bodyPr/>
          <a:lstStyle/>
          <a:p>
            <a:r>
              <a:rPr lang="de-DE" sz="2200" b="1" dirty="0"/>
              <a:t>FOKUS </a:t>
            </a:r>
            <a:r>
              <a:rPr lang="de-DE" sz="2200" b="1" dirty="0" err="1"/>
              <a:t>InnoCity</a:t>
            </a:r>
            <a:r>
              <a:rPr lang="de-DE" sz="2200" b="1" dirty="0"/>
              <a:t> </a:t>
            </a:r>
            <a:br>
              <a:rPr lang="de-DE" sz="2200" b="1" dirty="0"/>
            </a:br>
            <a:r>
              <a:rPr lang="de-DE" sz="1800" b="1" dirty="0">
                <a:solidFill>
                  <a:srgbClr val="1B9C7D"/>
                </a:solidFill>
              </a:rPr>
              <a:t>Fraunhofer FOKUS </a:t>
            </a:r>
            <a:r>
              <a:rPr lang="de-DE" sz="1800" b="1" dirty="0" smtClean="0">
                <a:solidFill>
                  <a:srgbClr val="1B9C7D"/>
                </a:solidFill>
              </a:rPr>
              <a:t>Innovation </a:t>
            </a:r>
            <a:r>
              <a:rPr lang="de-DE" sz="1800" b="1" dirty="0">
                <a:solidFill>
                  <a:srgbClr val="1B9C7D"/>
                </a:solidFill>
              </a:rPr>
              <a:t>Office </a:t>
            </a:r>
            <a:r>
              <a:rPr lang="de-DE" sz="1800" b="1" dirty="0" err="1">
                <a:solidFill>
                  <a:srgbClr val="1B9C7D"/>
                </a:solidFill>
              </a:rPr>
              <a:t>for</a:t>
            </a:r>
            <a:r>
              <a:rPr lang="de-DE" sz="1800" b="1" dirty="0">
                <a:solidFill>
                  <a:srgbClr val="1B9C7D"/>
                </a:solidFill>
              </a:rPr>
              <a:t> </a:t>
            </a:r>
            <a:r>
              <a:rPr lang="de-DE" sz="1800" b="1" dirty="0" smtClean="0">
                <a:solidFill>
                  <a:srgbClr val="1B9C7D"/>
                </a:solidFill>
              </a:rPr>
              <a:t>Information </a:t>
            </a:r>
            <a:r>
              <a:rPr lang="de-DE" sz="1800" b="1" dirty="0" err="1" smtClean="0">
                <a:solidFill>
                  <a:srgbClr val="1B9C7D"/>
                </a:solidFill>
              </a:rPr>
              <a:t>and</a:t>
            </a:r>
            <a:r>
              <a:rPr lang="de-DE" sz="1800" b="1" dirty="0" smtClean="0">
                <a:solidFill>
                  <a:srgbClr val="1B9C7D"/>
                </a:solidFill>
              </a:rPr>
              <a:t> </a:t>
            </a:r>
            <a:r>
              <a:rPr lang="de-DE" sz="1800" b="1" dirty="0">
                <a:solidFill>
                  <a:srgbClr val="1B9C7D"/>
                </a:solidFill>
              </a:rPr>
              <a:t>Communication </a:t>
            </a:r>
            <a:r>
              <a:rPr lang="de-DE" sz="1800" b="1" dirty="0" smtClean="0">
                <a:solidFill>
                  <a:srgbClr val="1B9C7D"/>
                </a:solidFill>
              </a:rPr>
              <a:t>Technology</a:t>
            </a:r>
            <a:endParaRPr lang="de-DE" sz="1800" b="1" dirty="0">
              <a:solidFill>
                <a:srgbClr val="1B9C7D"/>
              </a:solidFill>
            </a:endParaRPr>
          </a:p>
        </p:txBody>
      </p:sp>
      <p:sp>
        <p:nvSpPr>
          <p:cNvPr id="3" name="Inhaltsplatzhalter 2"/>
          <p:cNvSpPr>
            <a:spLocks noGrp="1"/>
          </p:cNvSpPr>
          <p:nvPr>
            <p:ph idx="1"/>
          </p:nvPr>
        </p:nvSpPr>
        <p:spPr>
          <a:xfrm>
            <a:off x="460375" y="1394488"/>
            <a:ext cx="8223250" cy="3959225"/>
          </a:xfrm>
        </p:spPr>
        <p:txBody>
          <a:bodyPr/>
          <a:lstStyle/>
          <a:p>
            <a:pPr>
              <a:buNone/>
            </a:pPr>
            <a:r>
              <a:rPr lang="de-DE" sz="1400" b="1" dirty="0" smtClean="0"/>
              <a:t>FOKUS </a:t>
            </a:r>
            <a:r>
              <a:rPr lang="de-DE" sz="1400" b="1" dirty="0" err="1" smtClean="0"/>
              <a:t>InnoCity</a:t>
            </a:r>
            <a:r>
              <a:rPr lang="de-DE" sz="1400" b="1" dirty="0" smtClean="0"/>
              <a:t> in Santiago de </a:t>
            </a:r>
            <a:r>
              <a:rPr lang="en-US" sz="1400" b="1" dirty="0" smtClean="0"/>
              <a:t>Chile</a:t>
            </a:r>
            <a:r>
              <a:rPr lang="en-US" sz="1400" dirty="0" smtClean="0"/>
              <a:t>: </a:t>
            </a:r>
          </a:p>
          <a:p>
            <a:r>
              <a:rPr lang="en-US" sz="1400" dirty="0" err="1" smtClean="0"/>
              <a:t>Informations</a:t>
            </a:r>
            <a:r>
              <a:rPr lang="en-US" sz="1400" dirty="0" smtClean="0"/>
              <a:t>- und </a:t>
            </a:r>
            <a:r>
              <a:rPr lang="en-US" sz="1400" dirty="0" err="1"/>
              <a:t>K</a:t>
            </a:r>
            <a:r>
              <a:rPr lang="en-US" sz="1400" dirty="0" err="1" smtClean="0"/>
              <a:t>ommunikationstechnologien</a:t>
            </a:r>
            <a:r>
              <a:rPr lang="en-US" sz="1400" dirty="0" smtClean="0"/>
              <a:t> </a:t>
            </a:r>
            <a:r>
              <a:rPr lang="en-US" sz="1400" dirty="0" err="1" smtClean="0"/>
              <a:t>für</a:t>
            </a:r>
            <a:r>
              <a:rPr lang="en-US" sz="1400" dirty="0" smtClean="0"/>
              <a:t> urbane </a:t>
            </a:r>
            <a:r>
              <a:rPr lang="en-US" sz="1400" dirty="0" err="1" smtClean="0"/>
              <a:t>Anwendungen</a:t>
            </a:r>
            <a:endParaRPr lang="en-US" sz="1400" dirty="0" smtClean="0"/>
          </a:p>
          <a:p>
            <a:r>
              <a:rPr lang="en-US" sz="1400" dirty="0" smtClean="0"/>
              <a:t>Best-Practice-</a:t>
            </a:r>
            <a:r>
              <a:rPr lang="en-US" sz="1400" dirty="0" err="1" smtClean="0"/>
              <a:t>Lösungen</a:t>
            </a:r>
            <a:r>
              <a:rPr lang="en-US" sz="1400" dirty="0" smtClean="0"/>
              <a:t> </a:t>
            </a:r>
            <a:r>
              <a:rPr lang="en-US" sz="1400" dirty="0" err="1" smtClean="0"/>
              <a:t>für</a:t>
            </a:r>
            <a:r>
              <a:rPr lang="en-US" sz="1400" dirty="0" smtClean="0"/>
              <a:t> die Region </a:t>
            </a:r>
            <a:r>
              <a:rPr lang="en-US" sz="1400" dirty="0" err="1" smtClean="0"/>
              <a:t>Südamerika</a:t>
            </a:r>
            <a:endParaRPr lang="de-DE" sz="1400" dirty="0" smtClean="0"/>
          </a:p>
          <a:p>
            <a:r>
              <a:rPr lang="en-US" sz="1400" dirty="0" err="1" smtClean="0"/>
              <a:t>Realisierung</a:t>
            </a:r>
            <a:r>
              <a:rPr lang="en-US" sz="1400" dirty="0" smtClean="0"/>
              <a:t> von Smart-Cities-</a:t>
            </a:r>
            <a:r>
              <a:rPr lang="en-US" sz="1400" dirty="0" err="1" smtClean="0"/>
              <a:t>Konzepten</a:t>
            </a:r>
            <a:endParaRPr lang="en-US" sz="1400" dirty="0" smtClean="0"/>
          </a:p>
          <a:p>
            <a:r>
              <a:rPr lang="en-US" sz="1400" dirty="0" err="1" smtClean="0"/>
              <a:t>Angebote</a:t>
            </a:r>
            <a:r>
              <a:rPr lang="en-US" sz="1400" dirty="0" smtClean="0"/>
              <a:t> </a:t>
            </a:r>
            <a:r>
              <a:rPr lang="en-US" sz="1400" dirty="0" err="1" smtClean="0"/>
              <a:t>für</a:t>
            </a:r>
            <a:r>
              <a:rPr lang="en-US" sz="1400" dirty="0" smtClean="0"/>
              <a:t> </a:t>
            </a:r>
            <a:r>
              <a:rPr lang="en-US" sz="1400" dirty="0" err="1" smtClean="0"/>
              <a:t>Unternehmen</a:t>
            </a:r>
            <a:r>
              <a:rPr lang="en-US" sz="1400" dirty="0" smtClean="0"/>
              <a:t> und </a:t>
            </a:r>
            <a:r>
              <a:rPr lang="en-US" sz="1400" dirty="0" err="1" smtClean="0"/>
              <a:t>Verwaltungen</a:t>
            </a:r>
            <a:endParaRPr lang="en-US" sz="1400" dirty="0" smtClean="0"/>
          </a:p>
          <a:p>
            <a:r>
              <a:rPr lang="de-DE" sz="1400" dirty="0" smtClean="0"/>
              <a:t>Beratung bei </a:t>
            </a:r>
            <a:r>
              <a:rPr lang="de-DE" sz="1400" dirty="0" err="1" smtClean="0"/>
              <a:t>IuK</a:t>
            </a:r>
            <a:r>
              <a:rPr lang="de-DE" sz="1400" dirty="0" smtClean="0"/>
              <a:t>-basierten Entwicklungsprojekten in städtischen Gebieten</a:t>
            </a:r>
            <a:endParaRPr lang="en-US" sz="1400" dirty="0" smtClean="0"/>
          </a:p>
          <a:p>
            <a:pPr marL="457200" lvl="1" indent="0">
              <a:buNone/>
            </a:pPr>
            <a:endParaRPr lang="en-US" sz="1400" dirty="0" smtClean="0"/>
          </a:p>
          <a:p>
            <a:pPr>
              <a:buNone/>
            </a:pPr>
            <a:r>
              <a:rPr lang="de-DE" sz="1400" b="1" dirty="0" smtClean="0"/>
              <a:t>Handlungsfelder</a:t>
            </a:r>
            <a:r>
              <a:rPr lang="en-US" sz="1400" b="1" dirty="0" smtClean="0"/>
              <a:t>: </a:t>
            </a:r>
          </a:p>
          <a:p>
            <a:r>
              <a:rPr lang="de-DE" sz="1400" dirty="0" smtClean="0"/>
              <a:t>Smart City Communication Plattform </a:t>
            </a:r>
          </a:p>
          <a:p>
            <a:r>
              <a:rPr lang="de-DE" sz="1400" dirty="0" smtClean="0"/>
              <a:t>Smart City </a:t>
            </a:r>
            <a:r>
              <a:rPr lang="de-DE" sz="1400" dirty="0" err="1" smtClean="0"/>
              <a:t>Apps</a:t>
            </a:r>
            <a:endParaRPr lang="de-DE" sz="1400" dirty="0" smtClean="0"/>
          </a:p>
          <a:p>
            <a:r>
              <a:rPr lang="de-DE" sz="1400" dirty="0" smtClean="0"/>
              <a:t>eGovernment und Anwendungen</a:t>
            </a:r>
          </a:p>
          <a:p>
            <a:r>
              <a:rPr lang="de-DE" sz="1400" dirty="0" smtClean="0"/>
              <a:t>Smart </a:t>
            </a:r>
            <a:r>
              <a:rPr lang="en-US" sz="1400" dirty="0" smtClean="0"/>
              <a:t>Energy</a:t>
            </a:r>
          </a:p>
          <a:p>
            <a:r>
              <a:rPr lang="de-DE" sz="1400" dirty="0" err="1" smtClean="0"/>
              <a:t>eHealth</a:t>
            </a:r>
            <a:endParaRPr lang="de-DE" sz="1400" dirty="0"/>
          </a:p>
          <a:p>
            <a:r>
              <a:rPr lang="de-DE" sz="1400" dirty="0" smtClean="0"/>
              <a:t>Smart Mobility</a:t>
            </a:r>
          </a:p>
          <a:p>
            <a:r>
              <a:rPr lang="de-DE" sz="1400" dirty="0" smtClean="0"/>
              <a:t>IT-Lösungen für </a:t>
            </a:r>
            <a:r>
              <a:rPr lang="en-US" sz="1400" dirty="0" smtClean="0"/>
              <a:t>die </a:t>
            </a:r>
            <a:r>
              <a:rPr lang="en-US" sz="1400" dirty="0" err="1" smtClean="0"/>
              <a:t>öffentliche</a:t>
            </a:r>
            <a:r>
              <a:rPr lang="en-US" sz="1400" dirty="0" smtClean="0"/>
              <a:t> </a:t>
            </a:r>
            <a:r>
              <a:rPr lang="en-US" sz="1400" dirty="0" err="1" smtClean="0"/>
              <a:t>Sicherheit</a:t>
            </a:r>
            <a:endParaRPr lang="de-DE" sz="1400" dirty="0" smtClean="0"/>
          </a:p>
        </p:txBody>
      </p:sp>
      <p:pic>
        <p:nvPicPr>
          <p:cNvPr id="1105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3957" y="3304619"/>
            <a:ext cx="3072916" cy="254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527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1225" y="500514"/>
            <a:ext cx="2910683" cy="693019"/>
          </a:xfrm>
          <a:prstGeom prst="rect">
            <a:avLst/>
          </a:prstGeom>
        </p:spPr>
      </p:pic>
      <p:sp>
        <p:nvSpPr>
          <p:cNvPr id="9" name="Rechteck 8"/>
          <p:cNvSpPr/>
          <p:nvPr/>
        </p:nvSpPr>
        <p:spPr>
          <a:xfrm>
            <a:off x="401989" y="1264572"/>
            <a:ext cx="8020117" cy="4558171"/>
          </a:xfrm>
          <a:prstGeom prst="rect">
            <a:avLst/>
          </a:prstGeom>
        </p:spPr>
        <p:txBody>
          <a:bodyPr wrap="square">
            <a:spAutoFit/>
          </a:bodyPr>
          <a:lstStyle/>
          <a:p>
            <a:pPr marL="261938" indent="-457200" eaLnBrk="1" hangingPunct="1">
              <a:spcAft>
                <a:spcPts val="600"/>
              </a:spcAft>
              <a:buNone/>
            </a:pPr>
            <a:r>
              <a:rPr lang="de-DE" sz="1600" b="1" dirty="0" smtClean="0"/>
              <a:t>Struktur</a:t>
            </a:r>
          </a:p>
          <a:p>
            <a:pPr marL="263525" indent="-263525" eaLnBrk="0" hangingPunct="0">
              <a:lnSpc>
                <a:spcPct val="115000"/>
              </a:lnSpc>
              <a:spcBef>
                <a:spcPts val="600"/>
              </a:spcBef>
              <a:buClr>
                <a:srgbClr val="1B9C7D"/>
              </a:buClr>
              <a:buSzPct val="120000"/>
              <a:buFont typeface="Arial" pitchFamily="34" charset="0"/>
              <a:buChar char="•"/>
            </a:pPr>
            <a:r>
              <a:rPr lang="de-DE" sz="1600" dirty="0" smtClean="0">
                <a:latin typeface="Calibri" pitchFamily="34" charset="0"/>
                <a:cs typeface="Calibri" pitchFamily="34" charset="0"/>
              </a:rPr>
              <a:t>NGID ist ein Zusammenschluss von fünf Fraunhofer-Instituten und mehr als 20 Partnern aus Industrie und Forschung.</a:t>
            </a:r>
          </a:p>
          <a:p>
            <a:pPr marL="263525" indent="-263525" eaLnBrk="0" hangingPunct="0">
              <a:lnSpc>
                <a:spcPct val="115000"/>
              </a:lnSpc>
              <a:spcBef>
                <a:spcPts val="600"/>
              </a:spcBef>
              <a:buClr>
                <a:srgbClr val="1B9C7D"/>
              </a:buClr>
              <a:buSzPct val="120000"/>
              <a:buFont typeface="Arial" pitchFamily="34" charset="0"/>
              <a:buChar char="•"/>
            </a:pPr>
            <a:r>
              <a:rPr lang="de-DE" sz="1600" dirty="0" smtClean="0">
                <a:latin typeface="Calibri" pitchFamily="34" charset="0"/>
                <a:cs typeface="Calibri" pitchFamily="34" charset="0"/>
              </a:rPr>
              <a:t>Innovationscluster NGID wird von den Ländern Berlin und Brandenburg gefördert.</a:t>
            </a:r>
          </a:p>
          <a:p>
            <a:pPr marL="263525" indent="-263525" eaLnBrk="0" hangingPunct="0">
              <a:lnSpc>
                <a:spcPct val="115000"/>
              </a:lnSpc>
              <a:spcBef>
                <a:spcPts val="600"/>
              </a:spcBef>
              <a:buClr>
                <a:srgbClr val="1B9C7D"/>
              </a:buClr>
              <a:buSzPct val="120000"/>
            </a:pPr>
            <a:endParaRPr lang="de-DE" sz="1600" dirty="0" smtClean="0">
              <a:latin typeface="Calibri" pitchFamily="34" charset="0"/>
              <a:cs typeface="Calibri" pitchFamily="34" charset="0"/>
            </a:endParaRPr>
          </a:p>
          <a:p>
            <a:pPr marL="263525" indent="-263525" eaLnBrk="0" hangingPunct="0">
              <a:lnSpc>
                <a:spcPct val="115000"/>
              </a:lnSpc>
              <a:spcBef>
                <a:spcPts val="600"/>
              </a:spcBef>
              <a:buClr>
                <a:srgbClr val="1B9C7D"/>
              </a:buClr>
              <a:buSzPct val="120000"/>
            </a:pPr>
            <a:r>
              <a:rPr lang="de-DE" sz="1600" b="1" dirty="0" smtClean="0"/>
              <a:t>Forschung und Entwicklung</a:t>
            </a:r>
          </a:p>
          <a:p>
            <a:pPr marL="263525" indent="-263525" eaLnBrk="0" hangingPunct="0">
              <a:lnSpc>
                <a:spcPct val="115000"/>
              </a:lnSpc>
              <a:spcBef>
                <a:spcPts val="600"/>
              </a:spcBef>
              <a:buClr>
                <a:srgbClr val="1B9C7D"/>
              </a:buClr>
              <a:buSzPct val="120000"/>
              <a:buFont typeface="Arial" pitchFamily="34" charset="0"/>
              <a:buChar char="•"/>
            </a:pPr>
            <a:r>
              <a:rPr lang="de-DE" sz="1600" dirty="0" smtClean="0">
                <a:latin typeface="Calibri" pitchFamily="34" charset="0"/>
                <a:cs typeface="Calibri" pitchFamily="34" charset="0"/>
              </a:rPr>
              <a:t>NGID stellt Technologien, Prozesse und Produkte bereit, die eine eindeutige Identifizierung von Personen, Objekten und geistigem Eigentum in der virtuellen und der realen Welt ermöglichen.</a:t>
            </a:r>
          </a:p>
          <a:p>
            <a:pPr marL="263525" indent="-263525" eaLnBrk="0" hangingPunct="0">
              <a:lnSpc>
                <a:spcPct val="115000"/>
              </a:lnSpc>
              <a:spcBef>
                <a:spcPts val="0"/>
              </a:spcBef>
              <a:buClr>
                <a:srgbClr val="1B9C7D"/>
              </a:buClr>
              <a:buSzPct val="120000"/>
              <a:buFont typeface="Arial" pitchFamily="34" charset="0"/>
              <a:buChar char="•"/>
            </a:pPr>
            <a:r>
              <a:rPr lang="de-DE" sz="1600" dirty="0" smtClean="0">
                <a:latin typeface="Calibri" pitchFamily="34" charset="0"/>
                <a:cs typeface="Calibri" pitchFamily="34" charset="0"/>
              </a:rPr>
              <a:t>Das Cluster bildet dabei die gesamte Wertschöpfungskette der Innovationen ab: </a:t>
            </a:r>
            <a:endParaRPr lang="de-DE" sz="1600" dirty="0">
              <a:latin typeface="Calibri" pitchFamily="34" charset="0"/>
              <a:cs typeface="Calibri" pitchFamily="34" charset="0"/>
            </a:endParaRPr>
          </a:p>
          <a:p>
            <a:pPr eaLnBrk="0" hangingPunct="0">
              <a:lnSpc>
                <a:spcPct val="115000"/>
              </a:lnSpc>
              <a:spcBef>
                <a:spcPts val="0"/>
              </a:spcBef>
              <a:buClr>
                <a:srgbClr val="1B9C7D"/>
              </a:buClr>
              <a:buSzPct val="120000"/>
            </a:pPr>
            <a:r>
              <a:rPr lang="de-DE" sz="1600" dirty="0" smtClean="0">
                <a:latin typeface="Calibri" pitchFamily="34" charset="0"/>
                <a:cs typeface="Calibri" pitchFamily="34" charset="0"/>
              </a:rPr>
              <a:t>      von der Bildung von Identitäten über ihre Implementierung bis hin zur Anwendung von </a:t>
            </a:r>
          </a:p>
          <a:p>
            <a:pPr eaLnBrk="0" hangingPunct="0">
              <a:lnSpc>
                <a:spcPct val="115000"/>
              </a:lnSpc>
              <a:spcBef>
                <a:spcPts val="0"/>
              </a:spcBef>
              <a:buClr>
                <a:srgbClr val="1B9C7D"/>
              </a:buClr>
              <a:buSzPct val="120000"/>
            </a:pPr>
            <a:r>
              <a:rPr lang="de-DE" sz="1600">
                <a:latin typeface="Calibri" pitchFamily="34" charset="0"/>
                <a:cs typeface="Calibri" pitchFamily="34" charset="0"/>
              </a:rPr>
              <a:t> </a:t>
            </a:r>
            <a:r>
              <a:rPr lang="de-DE" sz="1600" smtClean="0">
                <a:latin typeface="Calibri" pitchFamily="34" charset="0"/>
                <a:cs typeface="Calibri" pitchFamily="34" charset="0"/>
              </a:rPr>
              <a:t>     ID-Technologien </a:t>
            </a:r>
            <a:r>
              <a:rPr lang="de-DE" sz="1600" dirty="0" smtClean="0">
                <a:latin typeface="Calibri" pitchFamily="34" charset="0"/>
                <a:cs typeface="Calibri" pitchFamily="34" charset="0"/>
              </a:rPr>
              <a:t>in Prototypen und Produkten.</a:t>
            </a:r>
          </a:p>
          <a:p>
            <a:pPr marL="263525" indent="-263525" eaLnBrk="0" hangingPunct="0">
              <a:lnSpc>
                <a:spcPct val="115000"/>
              </a:lnSpc>
              <a:spcBef>
                <a:spcPts val="600"/>
              </a:spcBef>
              <a:buClr>
                <a:srgbClr val="1B9C7D"/>
              </a:buClr>
              <a:buSzPct val="120000"/>
              <a:buFont typeface="Arial" pitchFamily="34" charset="0"/>
              <a:buChar char="•"/>
            </a:pPr>
            <a:r>
              <a:rPr lang="de-DE" sz="1600" dirty="0" smtClean="0">
                <a:latin typeface="Calibri" pitchFamily="34" charset="0"/>
                <a:cs typeface="Calibri" pitchFamily="34" charset="0"/>
              </a:rPr>
              <a:t>Standortvorteile der Hauptstadtregion Berlin-Brandenburg werden optimal genutzt, um nationale und internationale Partnerschaften auf dem Zukunftsmarkt voranzutreiben.</a:t>
            </a:r>
          </a:p>
        </p:txBody>
      </p:sp>
      <p:sp>
        <p:nvSpPr>
          <p:cNvPr id="10" name="Rechteck 9"/>
          <p:cNvSpPr/>
          <p:nvPr/>
        </p:nvSpPr>
        <p:spPr>
          <a:xfrm>
            <a:off x="5881037" y="1135779"/>
            <a:ext cx="2627696" cy="325538"/>
          </a:xfrm>
          <a:prstGeom prst="rect">
            <a:avLst/>
          </a:prstGeom>
        </p:spPr>
        <p:txBody>
          <a:bodyPr wrap="square">
            <a:spAutoFit/>
          </a:bodyPr>
          <a:lstStyle/>
          <a:p>
            <a:pPr>
              <a:lnSpc>
                <a:spcPct val="115000"/>
              </a:lnSpc>
              <a:spcAft>
                <a:spcPts val="0"/>
              </a:spcAft>
            </a:pPr>
            <a:r>
              <a:rPr lang="en-US" sz="1400" dirty="0">
                <a:solidFill>
                  <a:schemeClr val="bg2">
                    <a:lumMod val="75000"/>
                  </a:schemeClr>
                </a:solidFill>
                <a:latin typeface="Calibri" panose="020F0502020204030204" pitchFamily="34" charset="0"/>
                <a:ea typeface="Times New Roman" panose="02020603050405020304" pitchFamily="18" charset="0"/>
                <a:cs typeface="Times New Roman" panose="02020603050405020304" pitchFamily="18" charset="0"/>
              </a:rPr>
              <a:t>www.ng-identity.com</a:t>
            </a:r>
            <a:r>
              <a:rPr lang="en-US" sz="1400" dirty="0">
                <a:latin typeface="Calibri" panose="020F0502020204030204" pitchFamily="34" charset="0"/>
                <a:ea typeface="Times New Roman" panose="02020603050405020304" pitchFamily="18" charset="0"/>
                <a:cs typeface="Times New Roman" panose="02020603050405020304" pitchFamily="18" charset="0"/>
              </a:rPr>
              <a:t>  </a:t>
            </a:r>
            <a:endParaRPr lang="de-DE" sz="14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itel 74"/>
          <p:cNvSpPr txBox="1">
            <a:spLocks/>
          </p:cNvSpPr>
          <p:nvPr/>
        </p:nvSpPr>
        <p:spPr bwMode="auto">
          <a:xfrm>
            <a:off x="420488" y="369625"/>
            <a:ext cx="8222400" cy="78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200" b="1" i="0" u="none" strike="noStrike" kern="1200" cap="none" spc="0" normalizeH="0" baseline="0" noProof="0" dirty="0" smtClean="0">
                <a:ln>
                  <a:noFill/>
                </a:ln>
                <a:solidFill>
                  <a:schemeClr val="tx1"/>
                </a:solidFill>
                <a:effectLst/>
                <a:uLnTx/>
                <a:uFillTx/>
                <a:latin typeface="Calibri" pitchFamily="34" charset="0"/>
                <a:ea typeface="ＭＳ Ｐゴシック" pitchFamily="46" charset="-128"/>
                <a:cs typeface="Calibri" pitchFamily="34" charset="0"/>
              </a:rPr>
              <a:t>Fraunhofer</a:t>
            </a:r>
            <a:r>
              <a:rPr kumimoji="0" lang="en-US" sz="2200" b="1" i="0" u="none" strike="noStrike" kern="1200" cap="none" spc="0" normalizeH="0" noProof="0" dirty="0" smtClean="0">
                <a:ln>
                  <a:noFill/>
                </a:ln>
                <a:solidFill>
                  <a:schemeClr val="tx1"/>
                </a:solidFill>
                <a:effectLst/>
                <a:uLnTx/>
                <a:uFillTx/>
                <a:latin typeface="Calibri" pitchFamily="34" charset="0"/>
                <a:ea typeface="ＭＳ Ｐゴシック" pitchFamily="46" charset="-128"/>
                <a:cs typeface="Calibri" pitchFamily="34" charset="0"/>
              </a:rPr>
              <a:t> </a:t>
            </a:r>
            <a:r>
              <a:rPr kumimoji="0" lang="en-US" sz="2200" b="1" i="0" u="none" strike="noStrike" kern="1200" cap="none" spc="0" normalizeH="0" noProof="0" dirty="0" err="1" smtClean="0">
                <a:ln>
                  <a:noFill/>
                </a:ln>
                <a:solidFill>
                  <a:schemeClr val="tx1"/>
                </a:solidFill>
                <a:effectLst/>
                <a:uLnTx/>
                <a:uFillTx/>
                <a:latin typeface="Calibri" pitchFamily="34" charset="0"/>
                <a:ea typeface="ＭＳ Ｐゴシック" pitchFamily="46" charset="-128"/>
                <a:cs typeface="Calibri" pitchFamily="34" charset="0"/>
              </a:rPr>
              <a:t>Innovationscluster</a:t>
            </a:r>
            <a:r>
              <a:rPr kumimoji="0" lang="en-US" sz="2200" b="1" i="0" u="none" strike="noStrike" kern="1200" cap="none" spc="0" normalizeH="0" noProof="0" dirty="0" smtClean="0">
                <a:ln>
                  <a:noFill/>
                </a:ln>
                <a:solidFill>
                  <a:schemeClr val="tx1"/>
                </a:solidFill>
                <a:effectLst/>
                <a:uLnTx/>
                <a:uFillTx/>
                <a:latin typeface="Calibri" pitchFamily="34" charset="0"/>
                <a:ea typeface="ＭＳ Ｐゴシック" pitchFamily="46" charset="-128"/>
                <a:cs typeface="Calibri" pitchFamily="34" charset="0"/>
              </a:rPr>
              <a:t> </a:t>
            </a:r>
            <a:r>
              <a:rPr kumimoji="0" lang="en-US" sz="2200" b="1" i="0" u="none" strike="noStrike" kern="1200" cap="none" spc="0" normalizeH="0" baseline="0" noProof="0" dirty="0" smtClean="0">
                <a:ln>
                  <a:noFill/>
                </a:ln>
                <a:solidFill>
                  <a:srgbClr val="114594"/>
                </a:solidFill>
                <a:effectLst/>
                <a:uLnTx/>
                <a:uFillTx/>
                <a:latin typeface="Calibri" pitchFamily="34" charset="0"/>
                <a:ea typeface="ＭＳ Ｐゴシック" pitchFamily="46" charset="-128"/>
                <a:cs typeface="Calibri" pitchFamily="34" charset="0"/>
              </a:rPr>
              <a:t/>
            </a:r>
            <a:br>
              <a:rPr kumimoji="0" lang="en-US" sz="2200" b="1" i="0" u="none" strike="noStrike" kern="1200" cap="none" spc="0" normalizeH="0" baseline="0" noProof="0" dirty="0" smtClean="0">
                <a:ln>
                  <a:noFill/>
                </a:ln>
                <a:solidFill>
                  <a:srgbClr val="114594"/>
                </a:solidFill>
                <a:effectLst/>
                <a:uLnTx/>
                <a:uFillTx/>
                <a:latin typeface="Calibri" pitchFamily="34" charset="0"/>
                <a:ea typeface="ＭＳ Ｐゴシック" pitchFamily="46" charset="-128"/>
                <a:cs typeface="Calibri" pitchFamily="34" charset="0"/>
              </a:rPr>
            </a:br>
            <a:r>
              <a:rPr kumimoji="0" lang="en-US" sz="2200" b="1" i="0" u="none" strike="noStrike" kern="1200" cap="none" spc="0" normalizeH="0" baseline="0" noProof="0" dirty="0" smtClean="0">
                <a:ln>
                  <a:noFill/>
                </a:ln>
                <a:solidFill>
                  <a:srgbClr val="D31F39"/>
                </a:solidFill>
                <a:effectLst/>
                <a:uLnTx/>
                <a:uFillTx/>
                <a:latin typeface="Calibri" pitchFamily="34" charset="0"/>
                <a:ea typeface="ＭＳ Ｐゴシック" pitchFamily="46" charset="-128"/>
                <a:cs typeface="Calibri" pitchFamily="34" charset="0"/>
              </a:rPr>
              <a:t>“Next</a:t>
            </a:r>
            <a:r>
              <a:rPr kumimoji="0" lang="en-US" sz="2200" b="1" i="0" u="none" strike="noStrike" kern="1200" cap="none" spc="0" normalizeH="0" noProof="0" dirty="0" smtClean="0">
                <a:ln>
                  <a:noFill/>
                </a:ln>
                <a:solidFill>
                  <a:srgbClr val="D31F39"/>
                </a:solidFill>
                <a:effectLst/>
                <a:uLnTx/>
                <a:uFillTx/>
                <a:latin typeface="Calibri" pitchFamily="34" charset="0"/>
                <a:ea typeface="ＭＳ Ｐゴシック" pitchFamily="46" charset="-128"/>
                <a:cs typeface="Calibri" pitchFamily="34" charset="0"/>
              </a:rPr>
              <a:t> Generation ID” (NGID)</a:t>
            </a:r>
            <a:endParaRPr kumimoji="0" lang="de-DE" sz="2200" b="1" i="0" u="none" strike="noStrike" kern="1200" cap="none" spc="0" normalizeH="0" baseline="0" noProof="0" dirty="0">
              <a:ln>
                <a:noFill/>
              </a:ln>
              <a:solidFill>
                <a:srgbClr val="D31F39"/>
              </a:solidFill>
              <a:effectLst/>
              <a:uLnTx/>
              <a:uFillTx/>
              <a:latin typeface="Calibri" pitchFamily="34" charset="0"/>
              <a:ea typeface="ＭＳ Ｐゴシック" pitchFamily="46" charset="-128"/>
              <a:cs typeface="Calibri" pitchFamily="34" charset="0"/>
            </a:endParaRPr>
          </a:p>
        </p:txBody>
      </p:sp>
    </p:spTree>
    <p:extLst>
      <p:ext uri="{BB962C8B-B14F-4D97-AF65-F5344CB8AC3E}">
        <p14:creationId xmlns:p14="http://schemas.microsoft.com/office/powerpoint/2010/main" val="1158529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Inhaltsplatzhalter 2"/>
          <p:cNvSpPr>
            <a:spLocks noGrp="1"/>
          </p:cNvSpPr>
          <p:nvPr>
            <p:ph idx="1"/>
          </p:nvPr>
        </p:nvSpPr>
        <p:spPr>
          <a:xfrm>
            <a:off x="1708150" y="1243013"/>
            <a:ext cx="7334250" cy="4394200"/>
          </a:xfrm>
        </p:spPr>
        <p:txBody>
          <a:bodyPr/>
          <a:lstStyle/>
          <a:p>
            <a:pPr>
              <a:defRPr/>
            </a:pPr>
            <a:r>
              <a:rPr lang="de-DE" sz="1600" b="1" dirty="0" smtClean="0">
                <a:solidFill>
                  <a:srgbClr val="1B9C7D"/>
                </a:solidFill>
              </a:rPr>
              <a:t>Universitäre Forschung</a:t>
            </a:r>
          </a:p>
          <a:p>
            <a:pPr lvl="1"/>
            <a:r>
              <a:rPr lang="de-DE" sz="1600" dirty="0" smtClean="0"/>
              <a:t>Lehrstühle an der Technischen Universität Berlin, der Freien Universität Berlin, Humboldt-Universität Berlin, Universität Potsdam, Rhein-Sieg-Uni Bonn und der Zeppelin-Universität Friedrichshafen</a:t>
            </a:r>
          </a:p>
          <a:p>
            <a:pPr lvl="1"/>
            <a:r>
              <a:rPr lang="de-DE" sz="1600" dirty="0" smtClean="0"/>
              <a:t>Netzwerk von Lehraufträgen weltweit</a:t>
            </a:r>
          </a:p>
          <a:p>
            <a:pPr lvl="1"/>
            <a:endParaRPr lang="de-DE" sz="1600" dirty="0" smtClean="0">
              <a:latin typeface="Tahoma" pitchFamily="34" charset="0"/>
              <a:cs typeface="Tahoma" pitchFamily="34" charset="0"/>
            </a:endParaRPr>
          </a:p>
          <a:p>
            <a:pPr indent="-363538" eaLnBrk="1" hangingPunct="1">
              <a:defRPr/>
            </a:pPr>
            <a:r>
              <a:rPr lang="de-DE" sz="1600" b="1" dirty="0" smtClean="0">
                <a:solidFill>
                  <a:srgbClr val="1B9C7D"/>
                </a:solidFill>
              </a:rPr>
              <a:t>Industrie</a:t>
            </a:r>
          </a:p>
          <a:p>
            <a:pPr lvl="1"/>
            <a:r>
              <a:rPr lang="de-DE" sz="1600" dirty="0" smtClean="0"/>
              <a:t>Strategische Partnerschaften mit nationaler und internationaler Industrie</a:t>
            </a:r>
          </a:p>
          <a:p>
            <a:pPr lvl="1"/>
            <a:r>
              <a:rPr lang="de-DE" sz="1600" dirty="0" smtClean="0"/>
              <a:t>Kooperation mit den FOKUS Spin-offs</a:t>
            </a:r>
            <a:endParaRPr lang="de-DE" sz="1600" dirty="0"/>
          </a:p>
          <a:p>
            <a:pPr lvl="1"/>
            <a:endParaRPr lang="de-DE" sz="1600" dirty="0" smtClean="0"/>
          </a:p>
          <a:p>
            <a:pPr indent="-363538" eaLnBrk="1" hangingPunct="1">
              <a:defRPr/>
            </a:pPr>
            <a:r>
              <a:rPr lang="de-DE" sz="1600" b="1" dirty="0" smtClean="0">
                <a:solidFill>
                  <a:srgbClr val="1B9C7D"/>
                </a:solidFill>
              </a:rPr>
              <a:t>Förderprogramme</a:t>
            </a:r>
          </a:p>
          <a:p>
            <a:pPr lvl="1"/>
            <a:r>
              <a:rPr lang="de-DE" sz="1600" dirty="0" smtClean="0"/>
              <a:t>Teilnahme an führenden IT-Forschungsprojekten der EU </a:t>
            </a:r>
            <a:br>
              <a:rPr lang="de-DE" sz="1600" dirty="0" smtClean="0"/>
            </a:br>
            <a:r>
              <a:rPr lang="de-DE" sz="1600" dirty="0" smtClean="0"/>
              <a:t>(7. Rahmenprogramm)</a:t>
            </a:r>
          </a:p>
          <a:p>
            <a:pPr lvl="1"/>
            <a:r>
              <a:rPr lang="de-DE" sz="1600" dirty="0" smtClean="0"/>
              <a:t>Projekte in nationalen Programmen (BMI, </a:t>
            </a:r>
            <a:r>
              <a:rPr lang="de-DE" sz="1600" dirty="0" err="1" smtClean="0"/>
              <a:t>BMWi</a:t>
            </a:r>
            <a:r>
              <a:rPr lang="de-DE" sz="1600" dirty="0" smtClean="0"/>
              <a:t>, BMG, BMBF)</a:t>
            </a:r>
          </a:p>
          <a:p>
            <a:pPr lvl="1">
              <a:buFont typeface="Arial" pitchFamily="34" charset="0"/>
              <a:buChar char="–"/>
              <a:defRPr/>
            </a:pPr>
            <a:endParaRPr lang="de-DE" sz="1600" dirty="0" smtClean="0"/>
          </a:p>
        </p:txBody>
      </p:sp>
      <p:pic>
        <p:nvPicPr>
          <p:cNvPr id="61444" name="Bild 13" descr="ACADEMIA_NEU.ai"/>
          <p:cNvPicPr>
            <a:picLocks noChangeAspect="1"/>
          </p:cNvPicPr>
          <p:nvPr/>
        </p:nvPicPr>
        <p:blipFill>
          <a:blip r:embed="rId2" cstate="print">
            <a:duotone>
              <a:schemeClr val="accent4">
                <a:shade val="45000"/>
                <a:satMod val="135000"/>
              </a:schemeClr>
              <a:prstClr val="white"/>
            </a:duotone>
          </a:blip>
          <a:srcRect/>
          <a:stretch>
            <a:fillRect/>
          </a:stretch>
        </p:blipFill>
        <p:spPr bwMode="auto">
          <a:xfrm>
            <a:off x="527646" y="1341636"/>
            <a:ext cx="900112" cy="900112"/>
          </a:xfrm>
          <a:prstGeom prst="rect">
            <a:avLst/>
          </a:prstGeom>
          <a:noFill/>
          <a:ln w="9525">
            <a:noFill/>
            <a:miter lim="800000"/>
            <a:headEnd/>
            <a:tailEnd/>
          </a:ln>
        </p:spPr>
      </p:pic>
      <p:pic>
        <p:nvPicPr>
          <p:cNvPr id="61445" name="Bild 6" descr="ORGANIZATIONS_NEU.ai"/>
          <p:cNvPicPr>
            <a:picLocks noChangeAspect="1"/>
          </p:cNvPicPr>
          <p:nvPr/>
        </p:nvPicPr>
        <p:blipFill>
          <a:blip r:embed="rId3" cstate="print">
            <a:duotone>
              <a:schemeClr val="accent6">
                <a:shade val="45000"/>
                <a:satMod val="135000"/>
              </a:schemeClr>
              <a:prstClr val="white"/>
            </a:duotone>
          </a:blip>
          <a:srcRect/>
          <a:stretch>
            <a:fillRect/>
          </a:stretch>
        </p:blipFill>
        <p:spPr bwMode="auto">
          <a:xfrm>
            <a:off x="540000" y="4709232"/>
            <a:ext cx="900113" cy="900113"/>
          </a:xfrm>
          <a:prstGeom prst="rect">
            <a:avLst/>
          </a:prstGeom>
          <a:noFill/>
          <a:ln w="9525">
            <a:noFill/>
            <a:miter lim="800000"/>
            <a:headEnd/>
            <a:tailEnd/>
          </a:ln>
        </p:spPr>
      </p:pic>
      <p:sp>
        <p:nvSpPr>
          <p:cNvPr id="11269" name="Titel 1"/>
          <p:cNvSpPr>
            <a:spLocks noGrp="1"/>
          </p:cNvSpPr>
          <p:nvPr>
            <p:ph type="title"/>
          </p:nvPr>
        </p:nvSpPr>
        <p:spPr>
          <a:xfrm>
            <a:off x="439738" y="360363"/>
            <a:ext cx="8278812" cy="827087"/>
          </a:xfrm>
        </p:spPr>
        <p:txBody>
          <a:bodyPr/>
          <a:lstStyle/>
          <a:p>
            <a:pPr>
              <a:spcBef>
                <a:spcPct val="20000"/>
              </a:spcBef>
            </a:pPr>
            <a:r>
              <a:rPr lang="de-DE" sz="2400" b="1" dirty="0" smtClean="0">
                <a:ea typeface="ＭＳ Ｐゴシック" pitchFamily="34" charset="-128"/>
              </a:rPr>
              <a:t>Forschungskooperationen</a:t>
            </a:r>
          </a:p>
        </p:txBody>
      </p:sp>
      <p:grpSp>
        <p:nvGrpSpPr>
          <p:cNvPr id="2" name="Gruppieren 9"/>
          <p:cNvGrpSpPr>
            <a:grpSpLocks/>
          </p:cNvGrpSpPr>
          <p:nvPr/>
        </p:nvGrpSpPr>
        <p:grpSpPr bwMode="auto">
          <a:xfrm>
            <a:off x="539750" y="3054350"/>
            <a:ext cx="900113" cy="863600"/>
            <a:chOff x="4182386" y="3975652"/>
            <a:chExt cx="900000" cy="900000"/>
          </a:xfrm>
        </p:grpSpPr>
        <p:sp>
          <p:nvSpPr>
            <p:cNvPr id="8" name="Abgerundetes Rechteck 7"/>
            <p:cNvSpPr/>
            <p:nvPr/>
          </p:nvSpPr>
          <p:spPr>
            <a:xfrm>
              <a:off x="4182386" y="3975652"/>
              <a:ext cx="900000" cy="900000"/>
            </a:xfrm>
            <a:prstGeom prst="roundRect">
              <a:avLst>
                <a:gd name="adj" fmla="val 6065"/>
              </a:avLst>
            </a:prstGeom>
            <a:gradFill>
              <a:gsLst>
                <a:gs pos="18000">
                  <a:schemeClr val="accent2">
                    <a:lumMod val="50000"/>
                  </a:schemeClr>
                </a:gs>
                <a:gs pos="100000">
                  <a:schemeClr val="accent2">
                    <a:lumMod val="60000"/>
                    <a:lumOff val="40000"/>
                  </a:schemeClr>
                </a:gs>
              </a:gsLst>
              <a:lin ang="2700000" scaled="0"/>
            </a:gradFill>
            <a:ln w="28575">
              <a:solidFill>
                <a:schemeClr val="accent2">
                  <a:lumMod val="50000"/>
                </a:schemeClr>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defTabSz="914400" fontAlgn="auto">
                <a:spcBef>
                  <a:spcPts val="0"/>
                </a:spcBef>
                <a:spcAft>
                  <a:spcPts val="0"/>
                </a:spcAft>
                <a:defRPr/>
              </a:pPr>
              <a:endParaRPr lang="de-DE" kern="0">
                <a:solidFill>
                  <a:sysClr val="window" lastClr="FFFFFF"/>
                </a:solidFill>
                <a:latin typeface="Tahoma"/>
              </a:endParaRPr>
            </a:p>
          </p:txBody>
        </p:sp>
        <p:pic>
          <p:nvPicPr>
            <p:cNvPr id="11272" name="Picture 3" descr="Z:\11_Präsentationen\FOKUS-Präsentation\Bild\wifi-logo-right-hi.png"/>
            <p:cNvPicPr>
              <a:picLocks noChangeAspect="1" noChangeArrowheads="1"/>
            </p:cNvPicPr>
            <p:nvPr/>
          </p:nvPicPr>
          <p:blipFill>
            <a:blip r:embed="rId4" cstate="print">
              <a:lum bright="70000" contrast="-70000"/>
            </a:blip>
            <a:srcRect/>
            <a:stretch>
              <a:fillRect/>
            </a:stretch>
          </p:blipFill>
          <p:spPr bwMode="auto">
            <a:xfrm>
              <a:off x="4367214" y="4168775"/>
              <a:ext cx="568440" cy="523875"/>
            </a:xfrm>
            <a:prstGeom prst="rect">
              <a:avLst/>
            </a:prstGeom>
            <a:noFill/>
            <a:ln w="9525">
              <a:noFill/>
              <a:miter lim="800000"/>
              <a:headEnd/>
              <a:tailEnd/>
            </a:ln>
          </p:spPr>
        </p:pic>
      </p:grpSp>
    </p:spTree>
    <p:extLst>
      <p:ext uri="{BB962C8B-B14F-4D97-AF65-F5344CB8AC3E}">
        <p14:creationId xmlns:p14="http://schemas.microsoft.com/office/powerpoint/2010/main" val="61692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bgerundetes Rechteck 16"/>
          <p:cNvSpPr/>
          <p:nvPr/>
        </p:nvSpPr>
        <p:spPr>
          <a:xfrm>
            <a:off x="1856370" y="2916000"/>
            <a:ext cx="5400000" cy="1620000"/>
          </a:xfrm>
          <a:prstGeom prst="roundRect">
            <a:avLst>
              <a:gd name="adj" fmla="val 2829"/>
            </a:avLst>
          </a:prstGeom>
          <a:gradFill flip="none" rotWithShape="1">
            <a:gsLst>
              <a:gs pos="0">
                <a:srgbClr val="1B9C7D">
                  <a:tint val="66000"/>
                  <a:satMod val="160000"/>
                </a:srgbClr>
              </a:gs>
              <a:gs pos="50000">
                <a:srgbClr val="1B9C7D">
                  <a:tint val="44500"/>
                  <a:satMod val="160000"/>
                </a:srgbClr>
              </a:gs>
              <a:gs pos="100000">
                <a:srgbClr val="1B9C7D">
                  <a:tint val="23500"/>
                  <a:satMod val="160000"/>
                </a:srgbClr>
              </a:gs>
            </a:gsLst>
            <a:path path="circle">
              <a:fillToRect l="100000" b="100000"/>
            </a:path>
            <a:tileRect t="-100000" r="-100000"/>
          </a:gradFill>
          <a:ln w="6350" cap="flat" cmpd="sng" algn="ctr">
            <a:solidFill>
              <a:srgbClr val="17A57D"/>
            </a:solidFill>
            <a:prstDash val="solid"/>
            <a:round/>
            <a:headEnd type="none" w="med" len="med"/>
            <a:tailEnd type="none" w="med" len="med"/>
          </a:ln>
          <a:effectLst>
            <a:outerShdw blurRad="50800" dist="38100" dir="2700000" algn="tl"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59" name="Eingekerbter Richtungspfeil 58"/>
          <p:cNvSpPr/>
          <p:nvPr/>
        </p:nvSpPr>
        <p:spPr>
          <a:xfrm>
            <a:off x="2133210" y="3348000"/>
            <a:ext cx="1257300" cy="830580"/>
          </a:xfrm>
          <a:prstGeom prst="chevron">
            <a:avLst>
              <a:gd name="adj" fmla="val 17501"/>
            </a:avLst>
          </a:prstGeom>
          <a:solidFill>
            <a:schemeClr val="tx2">
              <a:lumMod val="20000"/>
              <a:lumOff val="80000"/>
            </a:schemeClr>
          </a:solidFill>
          <a:ln w="19050" cap="flat" cmpd="sng" algn="ctr">
            <a:solidFill>
              <a:srgbClr val="FFFFFF"/>
            </a:solidFill>
            <a:prstDash val="solid"/>
            <a:round/>
            <a:headEnd type="none" w="med" len="med"/>
            <a:tailEnd type="none" w="med" len="med"/>
          </a:ln>
          <a:effectLst/>
        </p:spPr>
        <p:txBody>
          <a:bodyPr rtlCol="0" anchor="ctr"/>
          <a:lstStyle/>
          <a:p>
            <a:pPr marL="92075" indent="-92075">
              <a:spcAft>
                <a:spcPts val="600"/>
              </a:spcAft>
              <a:buFont typeface="Arial" pitchFamily="34" charset="0"/>
              <a:buChar char="•"/>
            </a:pPr>
            <a:r>
              <a:rPr lang="en-US" sz="1100" b="1" dirty="0" err="1" smtClean="0">
                <a:latin typeface="Calibri" pitchFamily="34" charset="0"/>
                <a:cs typeface="Calibri" pitchFamily="34" charset="0"/>
              </a:rPr>
              <a:t>Projekte</a:t>
            </a:r>
            <a:endParaRPr lang="de-DE" sz="1100" b="1" dirty="0" err="1" smtClean="0">
              <a:latin typeface="Calibri" pitchFamily="34" charset="0"/>
              <a:cs typeface="Calibri" pitchFamily="34" charset="0"/>
            </a:endParaRPr>
          </a:p>
        </p:txBody>
      </p:sp>
      <p:sp>
        <p:nvSpPr>
          <p:cNvPr id="78" name="Auf der gleichen Seite des Rechtecks liegende Ecken abrunden 77"/>
          <p:cNvSpPr/>
          <p:nvPr/>
        </p:nvSpPr>
        <p:spPr>
          <a:xfrm>
            <a:off x="1856370" y="2908900"/>
            <a:ext cx="5400000" cy="322659"/>
          </a:xfrm>
          <a:prstGeom prst="round2SameRect">
            <a:avLst/>
          </a:prstGeom>
          <a:solidFill>
            <a:srgbClr val="1B9C7D"/>
          </a:solidFill>
        </p:spPr>
        <p:txBody>
          <a:bodyPr wrap="square" lIns="36000" tIns="0" rIns="36000" bIns="0">
            <a:spAutoFit/>
          </a:bodyPr>
          <a:lstStyle/>
          <a:p>
            <a:pPr algn="ctr"/>
            <a:r>
              <a:rPr lang="de-DE" sz="2000" b="1" kern="0" dirty="0" smtClean="0">
                <a:solidFill>
                  <a:schemeClr val="bg1"/>
                </a:solidFill>
                <a:latin typeface="Calibri" pitchFamily="34" charset="0"/>
                <a:cs typeface="Calibri" pitchFamily="34" charset="0"/>
              </a:rPr>
              <a:t>Fraunhofer FOKUS</a:t>
            </a:r>
          </a:p>
        </p:txBody>
      </p:sp>
      <p:sp>
        <p:nvSpPr>
          <p:cNvPr id="55" name="Pfeil nach unten 54"/>
          <p:cNvSpPr/>
          <p:nvPr/>
        </p:nvSpPr>
        <p:spPr>
          <a:xfrm>
            <a:off x="2036370" y="2472006"/>
            <a:ext cx="1368000" cy="896426"/>
          </a:xfrm>
          <a:prstGeom prst="downArrow">
            <a:avLst>
              <a:gd name="adj1" fmla="val 100000"/>
              <a:gd name="adj2" fmla="val 25937"/>
            </a:avLst>
          </a:prstGeom>
          <a:ln>
            <a:noFill/>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216000" tIns="180000" rIns="108000" rtlCol="0" anchor="t" anchorCtr="0"/>
          <a:lstStyle/>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100" dirty="0" smtClean="0">
                <a:latin typeface="Calibri" pitchFamily="34" charset="0"/>
                <a:cs typeface="Calibri" pitchFamily="34" charset="0"/>
              </a:rPr>
              <a:t>Anforderungen</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100" dirty="0" smtClean="0">
                <a:latin typeface="Calibri" pitchFamily="34" charset="0"/>
                <a:cs typeface="Calibri" pitchFamily="34" charset="0"/>
              </a:rPr>
              <a:t>Projekte</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100" dirty="0" err="1" smtClean="0">
                <a:latin typeface="Calibri" pitchFamily="34" charset="0"/>
                <a:cs typeface="Calibri" pitchFamily="34" charset="0"/>
              </a:rPr>
              <a:t>FuE</a:t>
            </a:r>
            <a:r>
              <a:rPr lang="de-DE" sz="1100" dirty="0" smtClean="0">
                <a:latin typeface="Calibri" pitchFamily="34" charset="0"/>
                <a:cs typeface="Calibri" pitchFamily="34" charset="0"/>
              </a:rPr>
              <a:t>-Verträge</a:t>
            </a:r>
          </a:p>
        </p:txBody>
      </p:sp>
      <p:sp>
        <p:nvSpPr>
          <p:cNvPr id="24" name="Abgerundetes Rechteck 23"/>
          <p:cNvSpPr/>
          <p:nvPr/>
        </p:nvSpPr>
        <p:spPr>
          <a:xfrm>
            <a:off x="1856370" y="1260000"/>
            <a:ext cx="5400000" cy="1280000"/>
          </a:xfrm>
          <a:prstGeom prst="roundRect">
            <a:avLst>
              <a:gd name="adj" fmla="val 3501"/>
            </a:avLst>
          </a:prstGeom>
          <a:ln w="6350">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72000" tIns="0" rIns="36000" rtlCol="0" anchor="t" anchorCtr="0"/>
          <a:lstStyle/>
          <a:p>
            <a:pPr defTabSz="914400" fontAlgn="auto">
              <a:spcBef>
                <a:spcPts val="0"/>
              </a:spcBef>
              <a:spcAft>
                <a:spcPts val="0"/>
              </a:spcAft>
            </a:pPr>
            <a:r>
              <a:rPr lang="de-DE" sz="2000" b="1" kern="0" dirty="0" smtClean="0">
                <a:latin typeface="Calibri" pitchFamily="34" charset="0"/>
                <a:ea typeface="+mn-ea"/>
                <a:cs typeface="Calibri" pitchFamily="34" charset="0"/>
              </a:rPr>
              <a:t> </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200" dirty="0" smtClean="0">
                <a:latin typeface="Calibri" pitchFamily="34" charset="0"/>
                <a:cs typeface="Calibri" pitchFamily="34" charset="0"/>
              </a:rPr>
              <a:t>Bundesministerien</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200" dirty="0" smtClean="0">
                <a:latin typeface="Calibri" pitchFamily="34" charset="0"/>
                <a:cs typeface="Calibri" pitchFamily="34" charset="0"/>
              </a:rPr>
              <a:t>Bundesländer</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200" dirty="0" smtClean="0">
                <a:latin typeface="Calibri" pitchFamily="34" charset="0"/>
                <a:cs typeface="Calibri" pitchFamily="34" charset="0"/>
              </a:rPr>
              <a:t>Kommunale Behörden</a:t>
            </a:r>
          </a:p>
          <a:p>
            <a:pPr marL="90488" lvl="1" indent="-90488" eaLnBrk="0" hangingPunct="0">
              <a:spcBef>
                <a:spcPts val="150"/>
              </a:spcBef>
              <a:buClr>
                <a:schemeClr val="bg1">
                  <a:lumMod val="50000"/>
                </a:schemeClr>
              </a:buClr>
              <a:buSzPct val="75000"/>
              <a:buFont typeface="Arial" pitchFamily="34" charset="0"/>
              <a:buChar char="•"/>
              <a:tabLst>
                <a:tab pos="90488" algn="l"/>
              </a:tabLst>
            </a:pPr>
            <a:r>
              <a:rPr lang="de-DE" sz="1200" dirty="0" smtClean="0">
                <a:latin typeface="Calibri" pitchFamily="34" charset="0"/>
                <a:cs typeface="Calibri" pitchFamily="34" charset="0"/>
              </a:rPr>
              <a:t>Kommunale Dienstleister</a:t>
            </a:r>
          </a:p>
        </p:txBody>
      </p:sp>
      <p:sp>
        <p:nvSpPr>
          <p:cNvPr id="58" name="Pfeil nach oben 57"/>
          <p:cNvSpPr/>
          <p:nvPr/>
        </p:nvSpPr>
        <p:spPr>
          <a:xfrm>
            <a:off x="2036370" y="4157785"/>
            <a:ext cx="1368000" cy="845315"/>
          </a:xfrm>
          <a:prstGeom prst="upArrow">
            <a:avLst>
              <a:gd name="adj1" fmla="val 100000"/>
              <a:gd name="adj2" fmla="val 27358"/>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5400000" scaled="1"/>
            <a:tileRect/>
          </a:gra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216000" tIns="108000" rIns="108000" rtlCol="0" anchor="t" anchorCtr="0"/>
          <a:lstStyle/>
          <a:p>
            <a:pPr marL="90488" lvl="1" indent="-90488" defTabSz="914400" eaLnBrk="0" fontAlgn="auto" hangingPunct="0">
              <a:spcBef>
                <a:spcPts val="0"/>
              </a:spcBef>
              <a:spcAft>
                <a:spcPts val="0"/>
              </a:spcAft>
              <a:buClr>
                <a:schemeClr val="bg1">
                  <a:lumMod val="50000"/>
                </a:schemeClr>
              </a:buClr>
              <a:buSzPct val="75000"/>
              <a:buFont typeface="Arial" pitchFamily="34" charset="0"/>
              <a:buChar char="•"/>
              <a:tabLst>
                <a:tab pos="90488" algn="l"/>
              </a:tabLst>
            </a:pPr>
            <a:r>
              <a:rPr lang="de-DE" sz="1100" kern="0" dirty="0" smtClean="0">
                <a:latin typeface="Calibri" pitchFamily="34" charset="0"/>
                <a:cs typeface="Calibri" pitchFamily="34" charset="0"/>
              </a:rPr>
              <a:t>Anforderungen</a:t>
            </a:r>
          </a:p>
          <a:p>
            <a:pPr marL="90488" lvl="1" indent="-90488" defTabSz="914400" eaLnBrk="0" fontAlgn="auto" hangingPunct="0">
              <a:spcBef>
                <a:spcPts val="0"/>
              </a:spcBef>
              <a:spcAft>
                <a:spcPts val="0"/>
              </a:spcAft>
              <a:buClr>
                <a:schemeClr val="bg1">
                  <a:lumMod val="50000"/>
                </a:schemeClr>
              </a:buClr>
              <a:buSzPct val="75000"/>
              <a:buFont typeface="Arial" pitchFamily="34" charset="0"/>
              <a:buChar char="•"/>
              <a:tabLst>
                <a:tab pos="90488" algn="l"/>
              </a:tabLst>
            </a:pPr>
            <a:r>
              <a:rPr lang="de-DE" sz="1100" kern="0" dirty="0" err="1" smtClean="0">
                <a:latin typeface="Calibri" pitchFamily="34" charset="0"/>
                <a:cs typeface="Calibri" pitchFamily="34" charset="0"/>
              </a:rPr>
              <a:t>FuE</a:t>
            </a:r>
            <a:r>
              <a:rPr lang="de-DE" sz="1100" kern="0" dirty="0" smtClean="0">
                <a:latin typeface="Calibri" pitchFamily="34" charset="0"/>
                <a:cs typeface="Calibri" pitchFamily="34" charset="0"/>
              </a:rPr>
              <a:t>-Verträge</a:t>
            </a:r>
          </a:p>
        </p:txBody>
      </p:sp>
      <p:sp>
        <p:nvSpPr>
          <p:cNvPr id="18" name="Abgerundetes Rechteck 17"/>
          <p:cNvSpPr/>
          <p:nvPr/>
        </p:nvSpPr>
        <p:spPr>
          <a:xfrm>
            <a:off x="0" y="2295000"/>
            <a:ext cx="1475656" cy="2502152"/>
          </a:xfrm>
          <a:prstGeom prst="roundRect">
            <a:avLst>
              <a:gd name="adj" fmla="val 6042"/>
            </a:avLst>
          </a:prstGeom>
          <a:solidFill>
            <a:schemeClr val="bg1"/>
          </a:solidFill>
          <a:ln w="6350" cap="flat" cmpd="sng" algn="ctr">
            <a:solidFill>
              <a:schemeClr val="accent3"/>
            </a:solidFill>
            <a:prstDash val="solid"/>
            <a:round/>
            <a:headEnd type="none" w="med" len="med"/>
            <a:tailEnd type="none" w="med" len="med"/>
          </a:ln>
          <a:effectLst>
            <a:outerShdw blurRad="50800" dist="38100" dir="5400000" algn="t"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2" name="Titel 1"/>
          <p:cNvSpPr>
            <a:spLocks noGrp="1"/>
          </p:cNvSpPr>
          <p:nvPr>
            <p:ph type="title"/>
          </p:nvPr>
        </p:nvSpPr>
        <p:spPr>
          <a:xfrm>
            <a:off x="439738" y="360000"/>
            <a:ext cx="8562022" cy="738905"/>
          </a:xfrm>
        </p:spPr>
        <p:txBody>
          <a:bodyPr/>
          <a:lstStyle/>
          <a:p>
            <a:r>
              <a:rPr lang="de-DE" sz="2400" b="1" dirty="0" smtClean="0"/>
              <a:t>Neue Formen der Zusammenarbeit im öffentlichen</a:t>
            </a:r>
            <a:br>
              <a:rPr lang="de-DE" sz="2400" b="1" dirty="0" smtClean="0"/>
            </a:br>
            <a:r>
              <a:rPr lang="de-DE" sz="2400" b="1" dirty="0" smtClean="0"/>
              <a:t>und privaten Sektor</a:t>
            </a:r>
            <a:endParaRPr lang="de-DE" sz="2400" b="1" dirty="0"/>
          </a:p>
        </p:txBody>
      </p:sp>
      <p:sp>
        <p:nvSpPr>
          <p:cNvPr id="10" name="Rechteck 9"/>
          <p:cNvSpPr/>
          <p:nvPr/>
        </p:nvSpPr>
        <p:spPr>
          <a:xfrm>
            <a:off x="20370" y="2430705"/>
            <a:ext cx="1440000" cy="2322174"/>
          </a:xfrm>
          <a:prstGeom prst="rect">
            <a:avLst/>
          </a:prstGeom>
        </p:spPr>
        <p:txBody>
          <a:bodyPr wrap="square">
            <a:spAutoFit/>
          </a:bodyPr>
          <a:lstStyle/>
          <a:p>
            <a:pPr marL="85725" lvl="1" indent="-85725" eaLnBrk="0" hangingPunct="0">
              <a:spcBef>
                <a:spcPct val="20000"/>
              </a:spcBef>
              <a:buClr>
                <a:schemeClr val="accent4"/>
              </a:buClr>
              <a:buSzPct val="75000"/>
              <a:buFont typeface="Calibri" pitchFamily="34" charset="0"/>
              <a:buChar char="▪"/>
              <a:tabLst>
                <a:tab pos="85725" algn="l"/>
              </a:tabLst>
            </a:pPr>
            <a:endParaRPr lang="de-DE" sz="1050" dirty="0" smtClean="0">
              <a:latin typeface="Calibri" pitchFamily="34" charset="0"/>
              <a:cs typeface="Calibri" pitchFamily="34" charset="0"/>
            </a:endParaRPr>
          </a:p>
          <a:p>
            <a:pPr marL="85725" lvl="1" indent="-85725" eaLnBrk="0" hangingPunct="0">
              <a:spcBef>
                <a:spcPct val="20000"/>
              </a:spcBef>
              <a:buClr>
                <a:schemeClr val="tx2"/>
              </a:buClr>
              <a:buSzPct val="75000"/>
              <a:buFont typeface="Calibri" pitchFamily="34" charset="0"/>
              <a:buChar char="▪"/>
              <a:tabLst>
                <a:tab pos="85725" algn="l"/>
              </a:tabLst>
            </a:pPr>
            <a:r>
              <a:rPr lang="de-DE" sz="1050" b="1" dirty="0" smtClean="0">
                <a:latin typeface="Calibri" pitchFamily="34" charset="0"/>
                <a:cs typeface="Calibri" pitchFamily="34" charset="0"/>
              </a:rPr>
              <a:t>Seminare</a:t>
            </a:r>
          </a:p>
          <a:p>
            <a:pPr marL="85725" lvl="1" indent="-85725" eaLnBrk="0" hangingPunct="0">
              <a:spcBef>
                <a:spcPct val="20000"/>
              </a:spcBef>
              <a:buClr>
                <a:schemeClr val="tx2"/>
              </a:buClr>
              <a:buSzPct val="75000"/>
              <a:buFont typeface="Calibri" pitchFamily="34" charset="0"/>
              <a:buChar char="▪"/>
              <a:tabLst>
                <a:tab pos="85725" algn="l"/>
              </a:tabLst>
            </a:pPr>
            <a:r>
              <a:rPr lang="de-DE" sz="1050" b="1" dirty="0" err="1" smtClean="0">
                <a:latin typeface="Calibri" pitchFamily="34" charset="0"/>
                <a:cs typeface="Calibri" pitchFamily="34" charset="0"/>
              </a:rPr>
              <a:t>Tutorials</a:t>
            </a:r>
            <a:endParaRPr lang="de-DE" sz="1050" b="1" dirty="0" smtClean="0">
              <a:latin typeface="Calibri" pitchFamily="34" charset="0"/>
              <a:cs typeface="Calibri" pitchFamily="34" charset="0"/>
            </a:endParaRPr>
          </a:p>
          <a:p>
            <a:pPr marL="85725" lvl="1" indent="-85725" eaLnBrk="0" hangingPunct="0">
              <a:spcBef>
                <a:spcPct val="20000"/>
              </a:spcBef>
              <a:buClr>
                <a:schemeClr val="tx2"/>
              </a:buClr>
              <a:buSzPct val="75000"/>
              <a:buFont typeface="Calibri" pitchFamily="34" charset="0"/>
              <a:buChar char="▪"/>
              <a:tabLst>
                <a:tab pos="85725" algn="l"/>
              </a:tabLst>
            </a:pPr>
            <a:r>
              <a:rPr lang="de-DE" sz="1050" b="1" dirty="0" smtClean="0">
                <a:latin typeface="Calibri" pitchFamily="34" charset="0"/>
                <a:cs typeface="Calibri" pitchFamily="34" charset="0"/>
              </a:rPr>
              <a:t>Diplom- und </a:t>
            </a:r>
            <a:br>
              <a:rPr lang="de-DE" sz="1050" b="1" dirty="0" smtClean="0">
                <a:latin typeface="Calibri" pitchFamily="34" charset="0"/>
                <a:cs typeface="Calibri" pitchFamily="34" charset="0"/>
              </a:rPr>
            </a:br>
            <a:r>
              <a:rPr lang="de-DE" sz="1050" b="1" dirty="0" smtClean="0">
                <a:latin typeface="Calibri" pitchFamily="34" charset="0"/>
                <a:cs typeface="Calibri" pitchFamily="34" charset="0"/>
              </a:rPr>
              <a:t>Doktorarbeiten</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TU Berlin</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FU Berlin</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HU Berlin</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Uni Potsdam</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Zeppelin-Universität Friedrichshafen</a:t>
            </a:r>
          </a:p>
          <a:p>
            <a:pPr marL="85725" lvl="1" indent="-85725" eaLnBrk="0" hangingPunct="0">
              <a:spcBef>
                <a:spcPct val="20000"/>
              </a:spcBef>
              <a:buClr>
                <a:schemeClr val="tx2"/>
              </a:buClr>
              <a:buSzPct val="75000"/>
              <a:buFont typeface="Calibri" pitchFamily="34" charset="0"/>
              <a:buChar char="▪"/>
              <a:tabLst>
                <a:tab pos="85725" algn="l"/>
              </a:tabLst>
            </a:pPr>
            <a:r>
              <a:rPr lang="de-DE" sz="1050" dirty="0" smtClean="0">
                <a:latin typeface="Calibri" pitchFamily="34" charset="0"/>
                <a:cs typeface="Calibri" pitchFamily="34" charset="0"/>
              </a:rPr>
              <a:t>Rhein-Sieg-Uni Bonn</a:t>
            </a:r>
          </a:p>
        </p:txBody>
      </p:sp>
      <p:sp>
        <p:nvSpPr>
          <p:cNvPr id="25" name="Diagonal liegende Ecken des Rechtecks schneiden 24"/>
          <p:cNvSpPr/>
          <p:nvPr/>
        </p:nvSpPr>
        <p:spPr>
          <a:xfrm>
            <a:off x="1866510" y="4932000"/>
            <a:ext cx="5400000" cy="1138688"/>
          </a:xfrm>
          <a:prstGeom prst="roundRect">
            <a:avLst>
              <a:gd name="adj" fmla="val 4009"/>
            </a:avLst>
          </a:prstGeom>
          <a:solidFill>
            <a:schemeClr val="accent5">
              <a:lumMod val="20000"/>
              <a:lumOff val="80000"/>
            </a:schemeClr>
          </a:solidFill>
          <a:ln w="6350" cap="flat" cmpd="sng" algn="ctr">
            <a:solidFill>
              <a:srgbClr val="F08A00"/>
            </a:solidFill>
            <a:prstDash val="solid"/>
            <a:round/>
            <a:headEnd type="none" w="med" len="med"/>
            <a:tailEnd type="none" w="med" len="med"/>
          </a:ln>
          <a:effectLst>
            <a:outerShdw blurRad="50800" dist="38100" dir="5400000" algn="t" rotWithShape="0">
              <a:prstClr val="black">
                <a:alpha val="40000"/>
              </a:prstClr>
            </a:outerShdw>
          </a:effectLst>
        </p:spPr>
        <p:txBody>
          <a:bodyPr lIns="36000" tIns="0" rIns="36000" rtlCol="0" anchor="t" anchorCtr="0"/>
          <a:lstStyle/>
          <a:p>
            <a:pPr defTabSz="914400" fontAlgn="auto">
              <a:spcBef>
                <a:spcPts val="0"/>
              </a:spcBef>
              <a:spcAft>
                <a:spcPts val="0"/>
              </a:spcAft>
            </a:pPr>
            <a:endParaRPr lang="de-DE" sz="2000" b="1" kern="0" smtClean="0">
              <a:latin typeface="Calibri" pitchFamily="34" charset="0"/>
              <a:cs typeface="Calibri" pitchFamily="34" charset="0"/>
            </a:endParaRPr>
          </a:p>
        </p:txBody>
      </p:sp>
      <p:sp>
        <p:nvSpPr>
          <p:cNvPr id="38" name="Rechteck 37"/>
          <p:cNvSpPr/>
          <p:nvPr/>
        </p:nvSpPr>
        <p:spPr>
          <a:xfrm rot="16200000">
            <a:off x="1023798" y="3602608"/>
            <a:ext cx="1264793" cy="253916"/>
          </a:xfrm>
          <a:prstGeom prst="rect">
            <a:avLst/>
          </a:prstGeom>
        </p:spPr>
        <p:txBody>
          <a:bodyPr wrap="square">
            <a:spAutoFit/>
          </a:bodyPr>
          <a:lstStyle/>
          <a:p>
            <a:pPr marL="0" lvl="1" algn="ctr" eaLnBrk="0" hangingPunct="0">
              <a:spcBef>
                <a:spcPts val="150"/>
              </a:spcBef>
              <a:buClr>
                <a:schemeClr val="bg1">
                  <a:lumMod val="50000"/>
                </a:schemeClr>
              </a:buClr>
              <a:buSzPct val="75000"/>
            </a:pPr>
            <a:r>
              <a:rPr lang="de-DE" sz="1050" dirty="0" smtClean="0">
                <a:latin typeface="Calibri" pitchFamily="34" charset="0"/>
                <a:cs typeface="Calibri" pitchFamily="34" charset="0"/>
              </a:rPr>
              <a:t>Wissenstransfer</a:t>
            </a:r>
          </a:p>
        </p:txBody>
      </p:sp>
      <p:sp>
        <p:nvSpPr>
          <p:cNvPr id="19" name="Abgerundetes Rechteck 18"/>
          <p:cNvSpPr/>
          <p:nvPr/>
        </p:nvSpPr>
        <p:spPr>
          <a:xfrm>
            <a:off x="7684234" y="1260000"/>
            <a:ext cx="1440000" cy="3440249"/>
          </a:xfrm>
          <a:prstGeom prst="roundRect">
            <a:avLst>
              <a:gd name="adj" fmla="val 2375"/>
            </a:avLst>
          </a:prstGeom>
          <a:solidFill>
            <a:schemeClr val="bg1"/>
          </a:solidFill>
          <a:ln w="6350" cap="flat" cmpd="sng" algn="ctr">
            <a:solidFill>
              <a:schemeClr val="accent4"/>
            </a:solidFill>
            <a:prstDash val="solid"/>
            <a:round/>
            <a:headEnd type="none" w="med" len="med"/>
            <a:tailEnd type="none" w="med" len="med"/>
          </a:ln>
          <a:effectLst>
            <a:outerShdw blurRad="50800" dist="38100" dir="5400000" algn="t" rotWithShape="0">
              <a:prstClr val="black">
                <a:alpha val="4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a:ln>
                <a:noFill/>
              </a:ln>
              <a:solidFill>
                <a:sysClr val="window" lastClr="FFFFFF"/>
              </a:solidFill>
              <a:effectLst/>
              <a:uLnTx/>
              <a:uFillTx/>
              <a:latin typeface="Tahoma"/>
              <a:ea typeface="+mn-ea"/>
              <a:cs typeface="+mn-cs"/>
            </a:endParaRPr>
          </a:p>
        </p:txBody>
      </p:sp>
      <p:sp>
        <p:nvSpPr>
          <p:cNvPr id="14" name="Auf der gleichen Seite des Rechtecks liegende Ecken abrunden 13"/>
          <p:cNvSpPr/>
          <p:nvPr/>
        </p:nvSpPr>
        <p:spPr>
          <a:xfrm>
            <a:off x="7688370" y="1260000"/>
            <a:ext cx="1440000" cy="259200"/>
          </a:xfrm>
          <a:prstGeom prst="round2SameRect">
            <a:avLst/>
          </a:prstGeom>
          <a:solidFill>
            <a:schemeClr val="accent4">
              <a:lumMod val="40000"/>
              <a:lumOff val="60000"/>
            </a:schemeClr>
          </a:solidFill>
        </p:spPr>
        <p:txBody>
          <a:bodyPr wrap="square" lIns="36000" tIns="0" rIns="0" bIns="0">
            <a:spAutoFit/>
          </a:bodyPr>
          <a:lstStyle/>
          <a:p>
            <a:r>
              <a:rPr lang="de-DE" sz="1600" b="1" kern="0" dirty="0" smtClean="0">
                <a:solidFill>
                  <a:schemeClr val="tx1">
                    <a:lumMod val="65000"/>
                    <a:lumOff val="35000"/>
                  </a:schemeClr>
                </a:solidFill>
                <a:latin typeface="Calibri" pitchFamily="34" charset="0"/>
                <a:cs typeface="Calibri" pitchFamily="34" charset="0"/>
              </a:rPr>
              <a:t>Spin-off Firmen</a:t>
            </a:r>
          </a:p>
        </p:txBody>
      </p:sp>
      <p:pic>
        <p:nvPicPr>
          <p:cNvPr id="39" name="Bild 7" descr="ikv++tech_logo.eps"/>
          <p:cNvPicPr>
            <a:picLocks noChangeAspect="1"/>
          </p:cNvPicPr>
          <p:nvPr/>
        </p:nvPicPr>
        <p:blipFill>
          <a:blip r:embed="rId2" cstate="screen"/>
          <a:stretch>
            <a:fillRect/>
          </a:stretch>
        </p:blipFill>
        <p:spPr>
          <a:xfrm>
            <a:off x="7804268" y="1713678"/>
            <a:ext cx="773663" cy="291744"/>
          </a:xfrm>
          <a:prstGeom prst="rect">
            <a:avLst/>
          </a:prstGeom>
        </p:spPr>
      </p:pic>
      <p:pic>
        <p:nvPicPr>
          <p:cNvPr id="40" name="Bild 12" descr="iptel.png"/>
          <p:cNvPicPr>
            <a:picLocks noChangeAspect="1"/>
          </p:cNvPicPr>
          <p:nvPr/>
        </p:nvPicPr>
        <p:blipFill>
          <a:blip r:embed="rId3" cstate="screen">
            <a:clrChange>
              <a:clrFrom>
                <a:srgbClr val="FFFFFF"/>
              </a:clrFrom>
              <a:clrTo>
                <a:srgbClr val="FFFFFF">
                  <a:alpha val="0"/>
                </a:srgbClr>
              </a:clrTo>
            </a:clrChange>
          </a:blip>
          <a:stretch>
            <a:fillRect/>
          </a:stretch>
        </p:blipFill>
        <p:spPr>
          <a:xfrm>
            <a:off x="7754880" y="2126790"/>
            <a:ext cx="601307" cy="156285"/>
          </a:xfrm>
          <a:prstGeom prst="rect">
            <a:avLst/>
          </a:prstGeom>
        </p:spPr>
      </p:pic>
      <p:pic>
        <p:nvPicPr>
          <p:cNvPr id="41" name="Bild 11" descr="Bild 1.png"/>
          <p:cNvPicPr>
            <a:picLocks noChangeAspect="1"/>
          </p:cNvPicPr>
          <p:nvPr/>
        </p:nvPicPr>
        <p:blipFill>
          <a:blip r:embed="rId4" cstate="screen"/>
          <a:srcRect/>
          <a:stretch>
            <a:fillRect/>
          </a:stretch>
        </p:blipFill>
        <p:spPr>
          <a:xfrm>
            <a:off x="8262381" y="1643751"/>
            <a:ext cx="729096" cy="191924"/>
          </a:xfrm>
          <a:prstGeom prst="rect">
            <a:avLst/>
          </a:prstGeom>
        </p:spPr>
      </p:pic>
      <p:pic>
        <p:nvPicPr>
          <p:cNvPr id="42" name="Bild 22" descr="RGB_72dpi_office"/>
          <p:cNvPicPr>
            <a:picLocks noChangeAspect="1"/>
          </p:cNvPicPr>
          <p:nvPr/>
        </p:nvPicPr>
        <p:blipFill>
          <a:blip r:embed="rId5" cstate="screen"/>
          <a:srcRect/>
          <a:stretch>
            <a:fillRect/>
          </a:stretch>
        </p:blipFill>
        <p:spPr>
          <a:xfrm>
            <a:off x="7868981" y="2358693"/>
            <a:ext cx="648412" cy="268898"/>
          </a:xfrm>
          <a:prstGeom prst="rect">
            <a:avLst/>
          </a:prstGeom>
        </p:spPr>
      </p:pic>
      <p:pic>
        <p:nvPicPr>
          <p:cNvPr id="43" name="Bild 5" descr="MatchTechnologies-logo_4c.ai"/>
          <p:cNvPicPr>
            <a:picLocks noChangeAspect="1"/>
          </p:cNvPicPr>
          <p:nvPr/>
        </p:nvPicPr>
        <p:blipFill>
          <a:blip r:embed="rId6" cstate="screen"/>
          <a:srcRect/>
          <a:stretch>
            <a:fillRect/>
          </a:stretch>
        </p:blipFill>
        <p:spPr>
          <a:xfrm>
            <a:off x="7722995" y="2836701"/>
            <a:ext cx="765295" cy="279144"/>
          </a:xfrm>
          <a:prstGeom prst="rect">
            <a:avLst/>
          </a:prstGeom>
        </p:spPr>
      </p:pic>
      <p:pic>
        <p:nvPicPr>
          <p:cNvPr id="45" name="Bild 8" descr="testing technologies_logo_4c.ai"/>
          <p:cNvPicPr>
            <a:picLocks noChangeAspect="1"/>
          </p:cNvPicPr>
          <p:nvPr/>
        </p:nvPicPr>
        <p:blipFill>
          <a:blip r:embed="rId7" cstate="screen"/>
          <a:srcRect/>
          <a:stretch>
            <a:fillRect/>
          </a:stretch>
        </p:blipFill>
        <p:spPr>
          <a:xfrm>
            <a:off x="8506447" y="2070885"/>
            <a:ext cx="583330" cy="368101"/>
          </a:xfrm>
          <a:prstGeom prst="rect">
            <a:avLst/>
          </a:prstGeom>
        </p:spPr>
      </p:pic>
      <p:pic>
        <p:nvPicPr>
          <p:cNvPr id="46" name="Grafik 45" descr="BitTubes Logo.PNG"/>
          <p:cNvPicPr>
            <a:picLocks noChangeAspect="1"/>
          </p:cNvPicPr>
          <p:nvPr/>
        </p:nvPicPr>
        <p:blipFill>
          <a:blip r:embed="rId8" cstate="screen"/>
          <a:stretch>
            <a:fillRect/>
          </a:stretch>
        </p:blipFill>
        <p:spPr>
          <a:xfrm>
            <a:off x="8211970" y="2708018"/>
            <a:ext cx="814267" cy="130237"/>
          </a:xfrm>
          <a:prstGeom prst="rect">
            <a:avLst/>
          </a:prstGeom>
        </p:spPr>
      </p:pic>
      <p:pic>
        <p:nvPicPr>
          <p:cNvPr id="1031" name="Picture 7" descr="Z:\11_Präsentationen\FOKUS-Präsentation\Bild\Die-Bundesregierung1.png"/>
          <p:cNvPicPr>
            <a:picLocks noChangeAspect="1" noChangeArrowheads="1"/>
          </p:cNvPicPr>
          <p:nvPr/>
        </p:nvPicPr>
        <p:blipFill>
          <a:blip r:embed="rId9" cstate="screen"/>
          <a:srcRect/>
          <a:stretch>
            <a:fillRect/>
          </a:stretch>
        </p:blipFill>
        <p:spPr bwMode="auto">
          <a:xfrm>
            <a:off x="4327485" y="1710223"/>
            <a:ext cx="1351012" cy="716475"/>
          </a:xfrm>
          <a:prstGeom prst="rect">
            <a:avLst/>
          </a:prstGeom>
          <a:noFill/>
        </p:spPr>
      </p:pic>
      <p:pic>
        <p:nvPicPr>
          <p:cNvPr id="1032" name="Picture 8" descr="Z:\11_Präsentationen\FOKUS-Präsentation\Bild\europa_flagge.png"/>
          <p:cNvPicPr>
            <a:picLocks noChangeAspect="1" noChangeArrowheads="1"/>
          </p:cNvPicPr>
          <p:nvPr/>
        </p:nvPicPr>
        <p:blipFill>
          <a:blip r:embed="rId10" cstate="screen"/>
          <a:srcRect/>
          <a:stretch>
            <a:fillRect/>
          </a:stretch>
        </p:blipFill>
        <p:spPr bwMode="auto">
          <a:xfrm>
            <a:off x="5873613" y="1705282"/>
            <a:ext cx="723354" cy="482839"/>
          </a:xfrm>
          <a:prstGeom prst="rect">
            <a:avLst/>
          </a:prstGeom>
          <a:noFill/>
        </p:spPr>
      </p:pic>
      <p:pic>
        <p:nvPicPr>
          <p:cNvPr id="61" name="Grafik 60" descr="hut2.emf"/>
          <p:cNvPicPr>
            <a:picLocks noChangeAspect="1"/>
          </p:cNvPicPr>
          <p:nvPr/>
        </p:nvPicPr>
        <p:blipFill>
          <a:blip r:embed="rId11" cstate="screen">
            <a:duotone>
              <a:prstClr val="black"/>
              <a:schemeClr val="accent6">
                <a:lumMod val="60000"/>
                <a:lumOff val="40000"/>
                <a:tint val="45000"/>
                <a:satMod val="400000"/>
              </a:schemeClr>
            </a:duotone>
          </a:blip>
          <a:stretch>
            <a:fillRect/>
          </a:stretch>
        </p:blipFill>
        <p:spPr>
          <a:xfrm rot="805273">
            <a:off x="763393" y="2687035"/>
            <a:ext cx="706326" cy="424762"/>
          </a:xfrm>
          <a:prstGeom prst="rect">
            <a:avLst/>
          </a:prstGeom>
          <a:ln>
            <a:noFill/>
          </a:ln>
        </p:spPr>
      </p:pic>
      <p:sp>
        <p:nvSpPr>
          <p:cNvPr id="50" name="Auf der gleichen Seite des Rechtecks liegende Ecken abrunden 49"/>
          <p:cNvSpPr/>
          <p:nvPr/>
        </p:nvSpPr>
        <p:spPr>
          <a:xfrm>
            <a:off x="20370" y="2250705"/>
            <a:ext cx="1440000" cy="258128"/>
          </a:xfrm>
          <a:prstGeom prst="round2SameRect">
            <a:avLst/>
          </a:prstGeom>
          <a:solidFill>
            <a:schemeClr val="accent6">
              <a:lumMod val="20000"/>
              <a:lumOff val="80000"/>
            </a:schemeClr>
          </a:solidFill>
        </p:spPr>
        <p:txBody>
          <a:bodyPr wrap="square" lIns="36000" tIns="0" rIns="36000" bIns="0">
            <a:spAutoFit/>
          </a:bodyPr>
          <a:lstStyle/>
          <a:p>
            <a:pPr algn="ctr"/>
            <a:r>
              <a:rPr lang="de-DE" sz="1600" b="1" kern="0" dirty="0" smtClean="0">
                <a:solidFill>
                  <a:schemeClr val="tx1">
                    <a:lumMod val="65000"/>
                    <a:lumOff val="35000"/>
                  </a:schemeClr>
                </a:solidFill>
                <a:latin typeface="Calibri" pitchFamily="34" charset="0"/>
                <a:cs typeface="Calibri" pitchFamily="34" charset="0"/>
              </a:rPr>
              <a:t>Universitäten</a:t>
            </a:r>
          </a:p>
        </p:txBody>
      </p:sp>
      <p:sp>
        <p:nvSpPr>
          <p:cNvPr id="52" name="Auf der gleichen Seite des Rechtecks liegende Ecken abrunden 51"/>
          <p:cNvSpPr/>
          <p:nvPr/>
        </p:nvSpPr>
        <p:spPr>
          <a:xfrm>
            <a:off x="1874130" y="4931999"/>
            <a:ext cx="5400000" cy="324000"/>
          </a:xfrm>
          <a:prstGeom prst="round2SameRect">
            <a:avLst/>
          </a:prstGeom>
          <a:solidFill>
            <a:schemeClr val="accent5"/>
          </a:solidFill>
          <a:ln>
            <a:solidFill>
              <a:schemeClr val="accent5"/>
            </a:solidFill>
          </a:ln>
        </p:spPr>
        <p:txBody>
          <a:bodyPr wrap="square" lIns="108000" tIns="0" rIns="36000" bIns="0">
            <a:spAutoFit/>
          </a:bodyPr>
          <a:lstStyle/>
          <a:p>
            <a:pPr algn="ctr" defTabSz="914400" fontAlgn="auto">
              <a:spcBef>
                <a:spcPts val="0"/>
              </a:spcBef>
              <a:spcAft>
                <a:spcPts val="0"/>
              </a:spcAft>
            </a:pPr>
            <a:r>
              <a:rPr lang="de-DE" b="1" kern="0" dirty="0" smtClean="0">
                <a:solidFill>
                  <a:schemeClr val="bg1"/>
                </a:solidFill>
                <a:latin typeface="Calibri" pitchFamily="34" charset="0"/>
                <a:cs typeface="Calibri" pitchFamily="34" charset="0"/>
              </a:rPr>
              <a:t>Industrie</a:t>
            </a:r>
          </a:p>
        </p:txBody>
      </p:sp>
      <p:sp>
        <p:nvSpPr>
          <p:cNvPr id="53" name="Auf der gleichen Seite des Rechtecks liegende Ecken abrunden 52"/>
          <p:cNvSpPr/>
          <p:nvPr/>
        </p:nvSpPr>
        <p:spPr>
          <a:xfrm>
            <a:off x="1856370" y="1260000"/>
            <a:ext cx="5400000" cy="324000"/>
          </a:xfrm>
          <a:prstGeom prst="round2SameRect">
            <a:avLst/>
          </a:prstGeom>
          <a:solidFill>
            <a:schemeClr val="accent6"/>
          </a:solidFill>
        </p:spPr>
        <p:txBody>
          <a:bodyPr wrap="square" lIns="108000" tIns="0" rIns="36000" bIns="0">
            <a:spAutoFit/>
          </a:bodyPr>
          <a:lstStyle/>
          <a:p>
            <a:pPr defTabSz="914400" fontAlgn="auto">
              <a:spcBef>
                <a:spcPts val="0"/>
              </a:spcBef>
              <a:spcAft>
                <a:spcPts val="0"/>
              </a:spcAft>
            </a:pPr>
            <a:r>
              <a:rPr lang="de-DE" b="1" kern="0" dirty="0" smtClean="0">
                <a:solidFill>
                  <a:schemeClr val="bg1"/>
                </a:solidFill>
                <a:latin typeface="Calibri" pitchFamily="34" charset="0"/>
                <a:cs typeface="Calibri" pitchFamily="34" charset="0"/>
              </a:rPr>
              <a:t>Public Space</a:t>
            </a:r>
          </a:p>
        </p:txBody>
      </p:sp>
      <p:pic>
        <p:nvPicPr>
          <p:cNvPr id="47" name="Picture 2"/>
          <p:cNvPicPr>
            <a:picLocks noChangeAspect="1" noChangeArrowheads="1"/>
          </p:cNvPicPr>
          <p:nvPr/>
        </p:nvPicPr>
        <p:blipFill>
          <a:blip r:embed="rId12" cstate="screen"/>
          <a:srcRect b="-402"/>
          <a:stretch>
            <a:fillRect/>
          </a:stretch>
        </p:blipFill>
        <p:spPr bwMode="auto">
          <a:xfrm>
            <a:off x="6372200" y="5301208"/>
            <a:ext cx="750486" cy="384494"/>
          </a:xfrm>
          <a:prstGeom prst="rect">
            <a:avLst/>
          </a:prstGeom>
          <a:noFill/>
          <a:ln w="9525">
            <a:noFill/>
            <a:miter lim="800000"/>
            <a:headEnd/>
            <a:tailEnd/>
          </a:ln>
        </p:spPr>
      </p:pic>
      <p:sp>
        <p:nvSpPr>
          <p:cNvPr id="75" name="Pfeil nach oben 74"/>
          <p:cNvSpPr/>
          <p:nvPr/>
        </p:nvSpPr>
        <p:spPr>
          <a:xfrm rot="16200000">
            <a:off x="1451309" y="4249673"/>
            <a:ext cx="414018" cy="311377"/>
          </a:xfrm>
          <a:prstGeom prst="up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0" scaled="1"/>
            <a:tileRect/>
          </a:gra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a:spAutoFit/>
          </a:bodyPr>
          <a:lstStyle/>
          <a:p>
            <a:pPr lvl="1" eaLnBrk="0" hangingPunct="0">
              <a:spcBef>
                <a:spcPts val="100"/>
              </a:spcBef>
              <a:buClr>
                <a:schemeClr val="accent4"/>
              </a:buClr>
              <a:buSzPct val="75000"/>
            </a:pPr>
            <a:endParaRPr lang="de-DE" sz="1050">
              <a:latin typeface="Calibri" pitchFamily="34" charset="0"/>
              <a:cs typeface="Calibri" pitchFamily="34" charset="0"/>
            </a:endParaRPr>
          </a:p>
        </p:txBody>
      </p:sp>
      <p:sp>
        <p:nvSpPr>
          <p:cNvPr id="74" name="Pfeil nach oben 73"/>
          <p:cNvSpPr/>
          <p:nvPr/>
        </p:nvSpPr>
        <p:spPr>
          <a:xfrm rot="5400000">
            <a:off x="1470524" y="2880269"/>
            <a:ext cx="414018" cy="311377"/>
          </a:xfrm>
          <a:prstGeom prst="upArrow">
            <a:avLst/>
          </a:prstGeom>
          <a:solidFill>
            <a:srgbClr val="C6EEFF"/>
          </a:solidFill>
          <a:ln>
            <a:solidFill>
              <a:srgbClr val="009EE0"/>
            </a:solidFill>
          </a:ln>
        </p:spPr>
        <p:style>
          <a:lnRef idx="1">
            <a:schemeClr val="accent3"/>
          </a:lnRef>
          <a:fillRef idx="2">
            <a:schemeClr val="accent3"/>
          </a:fillRef>
          <a:effectRef idx="1">
            <a:schemeClr val="accent3"/>
          </a:effectRef>
          <a:fontRef idx="minor">
            <a:schemeClr val="dk1"/>
          </a:fontRef>
        </p:style>
        <p:txBody>
          <a:bodyPr wrap="square" lIns="36000" tIns="36000" rIns="36000" bIns="36000">
            <a:spAutoFit/>
          </a:bodyPr>
          <a:lstStyle/>
          <a:p>
            <a:pPr lvl="1" eaLnBrk="0" hangingPunct="0">
              <a:spcBef>
                <a:spcPts val="100"/>
              </a:spcBef>
              <a:buClr>
                <a:schemeClr val="accent4"/>
              </a:buClr>
              <a:buSzPct val="75000"/>
            </a:pPr>
            <a:endParaRPr lang="de-DE" sz="1050">
              <a:solidFill>
                <a:schemeClr val="dk1"/>
              </a:solidFill>
              <a:latin typeface="Calibri" pitchFamily="34" charset="0"/>
              <a:ea typeface="+mn-ea"/>
              <a:cs typeface="Calibri" pitchFamily="34" charset="0"/>
            </a:endParaRPr>
          </a:p>
        </p:txBody>
      </p:sp>
      <p:sp>
        <p:nvSpPr>
          <p:cNvPr id="60" name="Eingekerbter Richtungspfeil 59"/>
          <p:cNvSpPr/>
          <p:nvPr/>
        </p:nvSpPr>
        <p:spPr>
          <a:xfrm>
            <a:off x="3329550" y="3348000"/>
            <a:ext cx="1257300" cy="830580"/>
          </a:xfrm>
          <a:prstGeom prst="chevron">
            <a:avLst>
              <a:gd name="adj" fmla="val 17501"/>
            </a:avLst>
          </a:prstGeom>
          <a:solidFill>
            <a:schemeClr val="tx2">
              <a:lumMod val="40000"/>
              <a:lumOff val="60000"/>
            </a:schemeClr>
          </a:solidFill>
          <a:ln w="19050" cap="flat" cmpd="sng" algn="ctr">
            <a:solidFill>
              <a:srgbClr val="FFFFFF"/>
            </a:solidFill>
            <a:prstDash val="solid"/>
            <a:round/>
            <a:headEnd type="none" w="med" len="med"/>
            <a:tailEnd type="none" w="med" len="med"/>
          </a:ln>
          <a:effectLst/>
        </p:spPr>
        <p:txBody>
          <a:bodyPr rIns="0" rtlCol="0" anchor="ctr"/>
          <a:lstStyle/>
          <a:p>
            <a:pPr marL="92075" indent="-92075">
              <a:spcAft>
                <a:spcPts val="600"/>
              </a:spcAft>
              <a:buFont typeface="Arial" pitchFamily="34" charset="0"/>
              <a:buChar char="•"/>
            </a:pPr>
            <a:r>
              <a:rPr lang="de-DE" sz="1100" b="1" dirty="0" smtClean="0">
                <a:latin typeface="Calibri" pitchFamily="34" charset="0"/>
                <a:cs typeface="Calibri" pitchFamily="34" charset="0"/>
              </a:rPr>
              <a:t>Prototypen</a:t>
            </a:r>
          </a:p>
          <a:p>
            <a:pPr marL="92075" indent="-92075">
              <a:spcAft>
                <a:spcPts val="600"/>
              </a:spcAft>
              <a:buFont typeface="Arial" pitchFamily="34" charset="0"/>
              <a:buChar char="•"/>
            </a:pPr>
            <a:r>
              <a:rPr lang="de-DE" sz="1100" b="1" dirty="0" smtClean="0">
                <a:latin typeface="Calibri" pitchFamily="34" charset="0"/>
                <a:cs typeface="Calibri" pitchFamily="34" charset="0"/>
              </a:rPr>
              <a:t>Simulations-</a:t>
            </a:r>
            <a:r>
              <a:rPr lang="de-DE" sz="1100" b="1" dirty="0" err="1" smtClean="0">
                <a:latin typeface="Calibri" pitchFamily="34" charset="0"/>
                <a:cs typeface="Calibri" pitchFamily="34" charset="0"/>
              </a:rPr>
              <a:t>umgebungen</a:t>
            </a:r>
            <a:endParaRPr lang="de-DE" sz="1100" b="1" dirty="0" smtClean="0">
              <a:latin typeface="Calibri" pitchFamily="34" charset="0"/>
              <a:cs typeface="Calibri" pitchFamily="34" charset="0"/>
            </a:endParaRPr>
          </a:p>
        </p:txBody>
      </p:sp>
      <p:sp>
        <p:nvSpPr>
          <p:cNvPr id="62" name="Eingekerbter Richtungspfeil 61"/>
          <p:cNvSpPr/>
          <p:nvPr/>
        </p:nvSpPr>
        <p:spPr>
          <a:xfrm>
            <a:off x="4525890" y="3352800"/>
            <a:ext cx="1257300" cy="830580"/>
          </a:xfrm>
          <a:prstGeom prst="chevron">
            <a:avLst>
              <a:gd name="adj" fmla="val 17501"/>
            </a:avLst>
          </a:prstGeom>
          <a:solidFill>
            <a:schemeClr val="tx2">
              <a:lumMod val="60000"/>
              <a:lumOff val="40000"/>
            </a:schemeClr>
          </a:solidFill>
          <a:ln w="19050" cap="flat" cmpd="sng" algn="ctr">
            <a:solidFill>
              <a:srgbClr val="FFFFFF"/>
            </a:solidFill>
            <a:prstDash val="solid"/>
            <a:round/>
            <a:headEnd type="none" w="med" len="med"/>
            <a:tailEnd type="none" w="med" len="med"/>
          </a:ln>
          <a:effectLst/>
        </p:spPr>
        <p:txBody>
          <a:bodyPr rIns="36000" rtlCol="0" anchor="ctr"/>
          <a:lstStyle/>
          <a:p>
            <a:pPr marL="92075" lvl="0" indent="-92075">
              <a:spcAft>
                <a:spcPts val="600"/>
              </a:spcAft>
              <a:buFont typeface="Arial" pitchFamily="34" charset="0"/>
              <a:buChar char="•"/>
            </a:pPr>
            <a:r>
              <a:rPr lang="en-US" sz="1100" b="1" dirty="0" err="1" smtClean="0">
                <a:latin typeface="Calibri" pitchFamily="34" charset="0"/>
                <a:cs typeface="Calibri" pitchFamily="34" charset="0"/>
              </a:rPr>
              <a:t>Vorprodukte</a:t>
            </a:r>
            <a:endParaRPr lang="en-US" sz="1100" b="1" dirty="0" smtClean="0">
              <a:latin typeface="Calibri" pitchFamily="34" charset="0"/>
              <a:cs typeface="Calibri" pitchFamily="34" charset="0"/>
            </a:endParaRPr>
          </a:p>
          <a:p>
            <a:pPr marL="92075" lvl="0" indent="-92075">
              <a:spcAft>
                <a:spcPts val="600"/>
              </a:spcAft>
              <a:buFont typeface="Arial" pitchFamily="34" charset="0"/>
              <a:buChar char="•"/>
            </a:pPr>
            <a:r>
              <a:rPr lang="en-US" sz="1100" b="1" dirty="0" err="1" smtClean="0">
                <a:latin typeface="Calibri" pitchFamily="34" charset="0"/>
                <a:cs typeface="Calibri" pitchFamily="34" charset="0"/>
              </a:rPr>
              <a:t>Testbeds</a:t>
            </a:r>
            <a:endParaRPr lang="en-US" sz="1100" b="1" dirty="0" smtClean="0">
              <a:latin typeface="Calibri" pitchFamily="34" charset="0"/>
              <a:cs typeface="Calibri" pitchFamily="34" charset="0"/>
            </a:endParaRPr>
          </a:p>
        </p:txBody>
      </p:sp>
      <p:sp>
        <p:nvSpPr>
          <p:cNvPr id="63" name="Eingekerbter Richtungspfeil 62"/>
          <p:cNvSpPr/>
          <p:nvPr/>
        </p:nvSpPr>
        <p:spPr>
          <a:xfrm>
            <a:off x="5722229" y="3352800"/>
            <a:ext cx="1522633" cy="830580"/>
          </a:xfrm>
          <a:prstGeom prst="chevron">
            <a:avLst>
              <a:gd name="adj" fmla="val 17501"/>
            </a:avLst>
          </a:prstGeom>
          <a:solidFill>
            <a:schemeClr val="tx2"/>
          </a:solidFill>
          <a:ln w="19050" cap="flat" cmpd="sng" algn="ctr">
            <a:solidFill>
              <a:srgbClr val="FFFFFF"/>
            </a:solidFill>
            <a:prstDash val="solid"/>
            <a:round/>
            <a:headEnd type="none" w="med" len="med"/>
            <a:tailEnd type="none" w="med" len="me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ysClr val="window" lastClr="FFFFFF"/>
              </a:solidFill>
              <a:effectLst/>
              <a:uLnTx/>
              <a:uFillTx/>
              <a:latin typeface="Tahoma"/>
              <a:ea typeface="+mn-ea"/>
              <a:cs typeface="+mn-cs"/>
            </a:endParaRPr>
          </a:p>
        </p:txBody>
      </p:sp>
      <p:sp>
        <p:nvSpPr>
          <p:cNvPr id="66" name="Pfeil nach oben 65"/>
          <p:cNvSpPr/>
          <p:nvPr/>
        </p:nvSpPr>
        <p:spPr>
          <a:xfrm>
            <a:off x="6104370" y="2446019"/>
            <a:ext cx="883920" cy="922411"/>
          </a:xfrm>
          <a:prstGeom prst="upArrow">
            <a:avLst>
              <a:gd name="adj1" fmla="val 50000"/>
              <a:gd name="adj2" fmla="val 28448"/>
            </a:avLst>
          </a:prstGeom>
          <a:gradFill>
            <a:gsLst>
              <a:gs pos="0">
                <a:schemeClr val="tx2"/>
              </a:gs>
              <a:gs pos="100000">
                <a:schemeClr val="tx2">
                  <a:lumMod val="20000"/>
                  <a:lumOff val="80000"/>
                </a:schemeClr>
              </a:gs>
            </a:gsLst>
            <a:lin ang="16200000" scaled="1"/>
          </a:gradFill>
          <a:ln w="19050" cap="flat" cmpd="sng" algn="ctr">
            <a:noFill/>
            <a:prstDash val="solid"/>
            <a:round/>
            <a:headEnd type="none" w="med" len="med"/>
            <a:tailEnd type="none" w="med" len="med"/>
          </a:ln>
          <a:effectLst/>
        </p:spPr>
        <p:txBody>
          <a:bodyPr rtlCol="0" anchor="ctr"/>
          <a:lstStyle/>
          <a:p>
            <a:pPr algn="ctr" defTabSz="914400" fontAlgn="auto">
              <a:spcBef>
                <a:spcPts val="0"/>
              </a:spcBef>
              <a:spcAft>
                <a:spcPts val="0"/>
              </a:spcAft>
            </a:pPr>
            <a:endParaRPr lang="de-DE" kern="0">
              <a:solidFill>
                <a:sysClr val="window" lastClr="FFFFFF"/>
              </a:solidFill>
              <a:latin typeface="Tahoma"/>
              <a:ea typeface="+mn-ea"/>
            </a:endParaRPr>
          </a:p>
        </p:txBody>
      </p:sp>
      <p:sp>
        <p:nvSpPr>
          <p:cNvPr id="65" name="Rechteck 64"/>
          <p:cNvSpPr/>
          <p:nvPr/>
        </p:nvSpPr>
        <p:spPr>
          <a:xfrm>
            <a:off x="5821290" y="3368040"/>
            <a:ext cx="1386840" cy="769441"/>
          </a:xfrm>
          <a:prstGeom prst="rect">
            <a:avLst/>
          </a:prstGeom>
        </p:spPr>
        <p:txBody>
          <a:bodyPr wrap="square">
            <a:spAutoFit/>
          </a:bodyPr>
          <a:lstStyle/>
          <a:p>
            <a:pPr marL="92075" lvl="0" indent="-92075" defTabSz="914400" fontAlgn="auto">
              <a:spcBef>
                <a:spcPts val="0"/>
              </a:spcBef>
              <a:spcAft>
                <a:spcPts val="0"/>
              </a:spcAft>
              <a:buFont typeface="Arial" pitchFamily="34" charset="0"/>
              <a:buChar char="•"/>
            </a:pPr>
            <a:r>
              <a:rPr lang="de-DE" sz="1100" b="1" kern="0" dirty="0" smtClean="0">
                <a:solidFill>
                  <a:sysClr val="window" lastClr="FFFFFF"/>
                </a:solidFill>
                <a:latin typeface="Calibri" pitchFamily="34" charset="0"/>
                <a:cs typeface="Calibri" pitchFamily="34" charset="0"/>
              </a:rPr>
              <a:t>Projektergebnisse</a:t>
            </a:r>
          </a:p>
          <a:p>
            <a:pPr marL="92075" lvl="0" indent="-92075" defTabSz="914400" fontAlgn="auto">
              <a:spcBef>
                <a:spcPts val="0"/>
              </a:spcBef>
              <a:spcAft>
                <a:spcPts val="0"/>
              </a:spcAft>
              <a:buFont typeface="Arial" pitchFamily="34" charset="0"/>
              <a:buChar char="•"/>
            </a:pPr>
            <a:r>
              <a:rPr lang="de-DE" sz="1100" b="1" kern="0" dirty="0" smtClean="0">
                <a:solidFill>
                  <a:sysClr val="window" lastClr="FFFFFF"/>
                </a:solidFill>
                <a:latin typeface="Calibri" pitchFamily="34" charset="0"/>
                <a:cs typeface="Calibri" pitchFamily="34" charset="0"/>
              </a:rPr>
              <a:t>Beratung</a:t>
            </a:r>
          </a:p>
          <a:p>
            <a:pPr marL="92075" lvl="0" indent="-92075" defTabSz="914400" fontAlgn="auto">
              <a:spcBef>
                <a:spcPts val="0"/>
              </a:spcBef>
              <a:spcAft>
                <a:spcPts val="0"/>
              </a:spcAft>
              <a:buFont typeface="Arial" pitchFamily="34" charset="0"/>
              <a:buChar char="•"/>
            </a:pPr>
            <a:r>
              <a:rPr lang="de-DE" sz="1100" b="1" kern="0" dirty="0" smtClean="0">
                <a:solidFill>
                  <a:sysClr val="window" lastClr="FFFFFF"/>
                </a:solidFill>
                <a:latin typeface="Calibri" pitchFamily="34" charset="0"/>
                <a:cs typeface="Calibri" pitchFamily="34" charset="0"/>
              </a:rPr>
              <a:t>Entwicklung</a:t>
            </a:r>
          </a:p>
          <a:p>
            <a:pPr marL="92075" lvl="0" indent="-92075" defTabSz="914400" fontAlgn="auto">
              <a:spcBef>
                <a:spcPts val="0"/>
              </a:spcBef>
              <a:spcAft>
                <a:spcPts val="0"/>
              </a:spcAft>
              <a:buFont typeface="Arial" pitchFamily="34" charset="0"/>
              <a:buChar char="•"/>
            </a:pPr>
            <a:r>
              <a:rPr lang="de-DE" sz="1100" b="1" kern="0" dirty="0" smtClean="0">
                <a:solidFill>
                  <a:sysClr val="window" lastClr="FFFFFF"/>
                </a:solidFill>
                <a:latin typeface="Calibri" pitchFamily="34" charset="0"/>
                <a:cs typeface="Calibri" pitchFamily="34" charset="0"/>
              </a:rPr>
              <a:t>Lösungen</a:t>
            </a:r>
          </a:p>
        </p:txBody>
      </p:sp>
      <p:sp>
        <p:nvSpPr>
          <p:cNvPr id="69" name="Pfeil nach oben 68"/>
          <p:cNvSpPr/>
          <p:nvPr/>
        </p:nvSpPr>
        <p:spPr>
          <a:xfrm rot="10800000">
            <a:off x="6104370" y="4142154"/>
            <a:ext cx="883920" cy="940386"/>
          </a:xfrm>
          <a:prstGeom prst="upArrow">
            <a:avLst>
              <a:gd name="adj1" fmla="val 50000"/>
              <a:gd name="adj2" fmla="val 28448"/>
            </a:avLst>
          </a:prstGeom>
          <a:gradFill>
            <a:gsLst>
              <a:gs pos="0">
                <a:schemeClr val="tx2"/>
              </a:gs>
              <a:gs pos="100000">
                <a:schemeClr val="tx2">
                  <a:lumMod val="20000"/>
                  <a:lumOff val="80000"/>
                </a:schemeClr>
              </a:gs>
            </a:gsLst>
            <a:lin ang="16200000" scaled="1"/>
          </a:gradFill>
          <a:ln w="19050" cap="flat" cmpd="sng" algn="ctr">
            <a:noFill/>
            <a:prstDash val="solid"/>
            <a:round/>
            <a:headEnd type="none" w="med" len="med"/>
            <a:tailEnd type="none" w="med" len="med"/>
          </a:ln>
          <a:effectLst/>
        </p:spPr>
        <p:txBody>
          <a:bodyPr rtlCol="0" anchor="ctr"/>
          <a:lstStyle/>
          <a:p>
            <a:pPr algn="ctr" defTabSz="914400" fontAlgn="auto">
              <a:spcBef>
                <a:spcPts val="0"/>
              </a:spcBef>
              <a:spcAft>
                <a:spcPts val="0"/>
              </a:spcAft>
            </a:pPr>
            <a:endParaRPr lang="de-DE" kern="0">
              <a:solidFill>
                <a:sysClr val="window" lastClr="FFFFFF"/>
              </a:solidFill>
              <a:latin typeface="Tahoma"/>
              <a:ea typeface="+mn-ea"/>
            </a:endParaRPr>
          </a:p>
        </p:txBody>
      </p:sp>
      <p:sp>
        <p:nvSpPr>
          <p:cNvPr id="73" name="Pfeil nach oben 72"/>
          <p:cNvSpPr/>
          <p:nvPr/>
        </p:nvSpPr>
        <p:spPr>
          <a:xfrm rot="16200000">
            <a:off x="7265471" y="4171528"/>
            <a:ext cx="414018" cy="311377"/>
          </a:xfrm>
          <a:prstGeom prst="upArrow">
            <a:avLst/>
          </a:prstGeom>
          <a:ln/>
        </p:spPr>
        <p:style>
          <a:lnRef idx="1">
            <a:schemeClr val="accent4"/>
          </a:lnRef>
          <a:fillRef idx="2">
            <a:schemeClr val="accent4"/>
          </a:fillRef>
          <a:effectRef idx="1">
            <a:schemeClr val="accent4"/>
          </a:effectRef>
          <a:fontRef idx="minor">
            <a:schemeClr val="dk1"/>
          </a:fontRef>
        </p:style>
        <p:txBody>
          <a:bodyPr wrap="square" lIns="36000" tIns="36000" rIns="36000" bIns="36000">
            <a:spAutoFit/>
          </a:bodyPr>
          <a:lstStyle/>
          <a:p>
            <a:pPr lvl="1" eaLnBrk="0" hangingPunct="0">
              <a:spcBef>
                <a:spcPts val="100"/>
              </a:spcBef>
              <a:buClr>
                <a:schemeClr val="accent4"/>
              </a:buClr>
              <a:buSzPct val="75000"/>
            </a:pPr>
            <a:endParaRPr lang="de-DE" sz="1050">
              <a:latin typeface="Calibri" pitchFamily="34" charset="0"/>
              <a:ea typeface="+mn-ea"/>
              <a:cs typeface="Calibri" pitchFamily="34" charset="0"/>
            </a:endParaRPr>
          </a:p>
        </p:txBody>
      </p:sp>
      <p:sp>
        <p:nvSpPr>
          <p:cNvPr id="76" name="Pfeil nach oben 75"/>
          <p:cNvSpPr/>
          <p:nvPr/>
        </p:nvSpPr>
        <p:spPr>
          <a:xfrm rot="5400000">
            <a:off x="7284687" y="3607105"/>
            <a:ext cx="414018" cy="311377"/>
          </a:xfrm>
          <a:prstGeom prst="up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0" scaled="1"/>
            <a:tileRect/>
          </a:gradFill>
          <a:ln>
            <a:solidFill>
              <a:schemeClr val="tx2"/>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a:spAutoFit/>
          </a:bodyPr>
          <a:lstStyle/>
          <a:p>
            <a:pPr lvl="1" eaLnBrk="0" hangingPunct="0">
              <a:spcBef>
                <a:spcPts val="100"/>
              </a:spcBef>
              <a:buClr>
                <a:schemeClr val="accent4"/>
              </a:buClr>
              <a:buSzPct val="75000"/>
            </a:pPr>
            <a:endParaRPr lang="de-DE" sz="1050">
              <a:solidFill>
                <a:schemeClr val="dk1"/>
              </a:solidFill>
              <a:latin typeface="Calibri" pitchFamily="34" charset="0"/>
              <a:ea typeface="+mn-ea"/>
              <a:cs typeface="Calibri" pitchFamily="34" charset="0"/>
            </a:endParaRPr>
          </a:p>
        </p:txBody>
      </p:sp>
      <p:sp>
        <p:nvSpPr>
          <p:cNvPr id="83" name="Rechteck 82"/>
          <p:cNvSpPr/>
          <p:nvPr/>
        </p:nvSpPr>
        <p:spPr>
          <a:xfrm>
            <a:off x="7688370" y="3460898"/>
            <a:ext cx="1440000" cy="1215717"/>
          </a:xfrm>
          <a:prstGeom prst="rect">
            <a:avLst/>
          </a:prstGeom>
        </p:spPr>
        <p:txBody>
          <a:bodyPr>
            <a:spAutoFit/>
          </a:bodyPr>
          <a:lstStyle/>
          <a:p>
            <a:pPr marL="90488" lvl="1" indent="-90488" defTabSz="914400" eaLnBrk="0" fontAlgn="auto" hangingPunct="0">
              <a:spcBef>
                <a:spcPts val="0"/>
              </a:spcBef>
              <a:spcAft>
                <a:spcPts val="0"/>
              </a:spcAft>
              <a:buClr>
                <a:schemeClr val="tx2"/>
              </a:buClr>
              <a:buSzPct val="75000"/>
              <a:buFont typeface="Arial" pitchFamily="34" charset="0"/>
              <a:buChar char="•"/>
              <a:tabLst>
                <a:tab pos="90488" algn="l"/>
              </a:tabLst>
            </a:pPr>
            <a:r>
              <a:rPr lang="de-DE" sz="1050" b="1" kern="0" dirty="0" err="1" smtClean="0">
                <a:solidFill>
                  <a:schemeClr val="tx2"/>
                </a:solidFill>
                <a:latin typeface="Calibri" pitchFamily="34" charset="0"/>
                <a:cs typeface="Calibri" pitchFamily="34" charset="0"/>
              </a:rPr>
              <a:t>FuE</a:t>
            </a:r>
            <a:r>
              <a:rPr lang="de-DE" sz="1050" b="1" kern="0" dirty="0" smtClean="0">
                <a:solidFill>
                  <a:schemeClr val="tx2"/>
                </a:solidFill>
                <a:latin typeface="Calibri" pitchFamily="34" charset="0"/>
                <a:cs typeface="Calibri" pitchFamily="34" charset="0"/>
              </a:rPr>
              <a:t>-Ergebnisse</a:t>
            </a:r>
          </a:p>
          <a:p>
            <a:pPr marL="90488" lvl="1" indent="-90488" defTabSz="914400" eaLnBrk="0" fontAlgn="auto" hangingPunct="0">
              <a:spcBef>
                <a:spcPts val="0"/>
              </a:spcBef>
              <a:spcAft>
                <a:spcPts val="0"/>
              </a:spcAft>
              <a:buClr>
                <a:schemeClr val="tx2"/>
              </a:buClr>
              <a:buSzPct val="75000"/>
              <a:buFont typeface="Arial" pitchFamily="34" charset="0"/>
              <a:buChar char="•"/>
              <a:tabLst>
                <a:tab pos="90488" algn="l"/>
              </a:tabLst>
            </a:pPr>
            <a:r>
              <a:rPr lang="de-DE" sz="1050" b="1" kern="0" dirty="0" smtClean="0">
                <a:solidFill>
                  <a:schemeClr val="tx2"/>
                </a:solidFill>
                <a:latin typeface="Calibri" pitchFamily="34" charset="0"/>
                <a:cs typeface="Calibri" pitchFamily="34" charset="0"/>
              </a:rPr>
              <a:t>Lizenzen</a:t>
            </a:r>
          </a:p>
          <a:p>
            <a:pPr marL="90488" lvl="1" indent="-90488" defTabSz="914400" eaLnBrk="0" fontAlgn="auto" hangingPunct="0">
              <a:spcBef>
                <a:spcPts val="0"/>
              </a:spcBef>
              <a:spcAft>
                <a:spcPts val="1200"/>
              </a:spcAft>
              <a:buClr>
                <a:schemeClr val="tx2"/>
              </a:buClr>
              <a:buSzPct val="75000"/>
              <a:buFont typeface="Arial" pitchFamily="34" charset="0"/>
              <a:buChar char="•"/>
              <a:tabLst>
                <a:tab pos="90488" algn="l"/>
              </a:tabLst>
            </a:pPr>
            <a:r>
              <a:rPr lang="de-DE" sz="1050" b="1" kern="0" dirty="0" smtClean="0">
                <a:solidFill>
                  <a:schemeClr val="tx2"/>
                </a:solidFill>
                <a:latin typeface="Calibri" pitchFamily="34" charset="0"/>
                <a:cs typeface="Calibri" pitchFamily="34" charset="0"/>
              </a:rPr>
              <a:t>Personal</a:t>
            </a:r>
          </a:p>
          <a:p>
            <a:pPr marL="90488" lvl="1" indent="-90488" defTabSz="914400" eaLnBrk="0" fontAlgn="auto" hangingPunct="0">
              <a:spcBef>
                <a:spcPts val="0"/>
              </a:spcBef>
              <a:spcAft>
                <a:spcPts val="0"/>
              </a:spcAft>
              <a:buClr>
                <a:schemeClr val="accent4"/>
              </a:buClr>
              <a:buSzPct val="75000"/>
              <a:buFont typeface="Arial" pitchFamily="34" charset="0"/>
              <a:buChar char="•"/>
              <a:tabLst>
                <a:tab pos="90488" algn="l"/>
              </a:tabLst>
            </a:pPr>
            <a:r>
              <a:rPr lang="de-DE" sz="1050" b="1" kern="0" dirty="0" smtClean="0">
                <a:solidFill>
                  <a:schemeClr val="accent4"/>
                </a:solidFill>
                <a:latin typeface="Calibri" pitchFamily="34" charset="0"/>
                <a:cs typeface="Calibri" pitchFamily="34" charset="0"/>
              </a:rPr>
              <a:t>Lizenzgebühren</a:t>
            </a:r>
          </a:p>
          <a:p>
            <a:pPr marL="90488" lvl="1" indent="-90488" defTabSz="914400" eaLnBrk="0" fontAlgn="auto" hangingPunct="0">
              <a:spcBef>
                <a:spcPts val="0"/>
              </a:spcBef>
              <a:spcAft>
                <a:spcPts val="0"/>
              </a:spcAft>
              <a:buClr>
                <a:schemeClr val="accent4"/>
              </a:buClr>
              <a:buSzPct val="75000"/>
              <a:buFont typeface="Arial" pitchFamily="34" charset="0"/>
              <a:buChar char="•"/>
              <a:tabLst>
                <a:tab pos="90488" algn="l"/>
              </a:tabLst>
            </a:pPr>
            <a:r>
              <a:rPr lang="de-DE" sz="1050" b="1" kern="0" dirty="0" smtClean="0">
                <a:solidFill>
                  <a:schemeClr val="accent4"/>
                </a:solidFill>
                <a:latin typeface="Calibri" pitchFamily="34" charset="0"/>
                <a:cs typeface="Calibri" pitchFamily="34" charset="0"/>
              </a:rPr>
              <a:t>Verträge</a:t>
            </a:r>
          </a:p>
          <a:p>
            <a:pPr marL="90488" lvl="1" indent="-90488" defTabSz="914400" eaLnBrk="0" fontAlgn="auto" hangingPunct="0">
              <a:spcBef>
                <a:spcPts val="0"/>
              </a:spcBef>
              <a:spcAft>
                <a:spcPts val="1200"/>
              </a:spcAft>
              <a:buClr>
                <a:schemeClr val="accent4"/>
              </a:buClr>
              <a:buSzPct val="75000"/>
              <a:buFont typeface="Arial" pitchFamily="34" charset="0"/>
              <a:buChar char="•"/>
              <a:tabLst>
                <a:tab pos="90488" algn="l"/>
              </a:tabLst>
            </a:pPr>
            <a:r>
              <a:rPr lang="de-DE" sz="1050" b="1" kern="0" dirty="0" err="1" smtClean="0">
                <a:solidFill>
                  <a:schemeClr val="accent4"/>
                </a:solidFill>
                <a:latin typeface="Calibri" pitchFamily="34" charset="0"/>
                <a:cs typeface="Calibri" pitchFamily="34" charset="0"/>
              </a:rPr>
              <a:t>FuE</a:t>
            </a:r>
            <a:r>
              <a:rPr lang="de-DE" sz="1050" b="1" kern="0" dirty="0" smtClean="0">
                <a:solidFill>
                  <a:schemeClr val="accent4"/>
                </a:solidFill>
                <a:latin typeface="Calibri" pitchFamily="34" charset="0"/>
                <a:cs typeface="Calibri" pitchFamily="34" charset="0"/>
              </a:rPr>
              <a:t>-Projekte</a:t>
            </a:r>
          </a:p>
        </p:txBody>
      </p:sp>
      <p:sp>
        <p:nvSpPr>
          <p:cNvPr id="84" name="Foliennummernplatzhalter 83"/>
          <p:cNvSpPr>
            <a:spLocks noGrp="1"/>
          </p:cNvSpPr>
          <p:nvPr>
            <p:ph type="sldNum" sz="quarter" idx="4294967295"/>
          </p:nvPr>
        </p:nvSpPr>
        <p:spPr>
          <a:xfrm>
            <a:off x="0" y="6326188"/>
            <a:ext cx="9144000" cy="365125"/>
          </a:xfrm>
          <a:prstGeom prst="rect">
            <a:avLst/>
          </a:prstGeom>
        </p:spPr>
        <p:txBody>
          <a:bodyPr/>
          <a:lstStyle/>
          <a:p>
            <a:pPr>
              <a:defRPr/>
            </a:pPr>
            <a:endParaRPr lang="de-DE" dirty="0"/>
          </a:p>
        </p:txBody>
      </p:sp>
      <p:pic>
        <p:nvPicPr>
          <p:cNvPr id="4" name="Picture 4" descr="S:\Partnerlogos\Samsung\samsung.png"/>
          <p:cNvPicPr>
            <a:picLocks noChangeAspect="1" noChangeArrowheads="1"/>
          </p:cNvPicPr>
          <p:nvPr/>
        </p:nvPicPr>
        <p:blipFill>
          <a:blip r:embed="rId13" cstate="print"/>
          <a:srcRect/>
          <a:stretch>
            <a:fillRect/>
          </a:stretch>
        </p:blipFill>
        <p:spPr bwMode="auto">
          <a:xfrm>
            <a:off x="3203848" y="5301208"/>
            <a:ext cx="1316203" cy="440928"/>
          </a:xfrm>
          <a:prstGeom prst="rect">
            <a:avLst/>
          </a:prstGeom>
          <a:noFill/>
        </p:spPr>
      </p:pic>
      <p:pic>
        <p:nvPicPr>
          <p:cNvPr id="5" name="Picture 5" descr="S:\Partnerlogos\NTT\ntt-logo.png"/>
          <p:cNvPicPr>
            <a:picLocks noChangeAspect="1" noChangeArrowheads="1"/>
          </p:cNvPicPr>
          <p:nvPr/>
        </p:nvPicPr>
        <p:blipFill>
          <a:blip r:embed="rId14" cstate="print"/>
          <a:srcRect/>
          <a:stretch>
            <a:fillRect/>
          </a:stretch>
        </p:blipFill>
        <p:spPr bwMode="auto">
          <a:xfrm>
            <a:off x="1907704" y="5301208"/>
            <a:ext cx="1080120" cy="376817"/>
          </a:xfrm>
          <a:prstGeom prst="rect">
            <a:avLst/>
          </a:prstGeom>
          <a:noFill/>
        </p:spPr>
      </p:pic>
      <p:pic>
        <p:nvPicPr>
          <p:cNvPr id="6" name="Picture 6" descr="S:\Partnerlogos\Hitachi\Hitachi_Logo.png"/>
          <p:cNvPicPr>
            <a:picLocks noChangeAspect="1" noChangeArrowheads="1"/>
          </p:cNvPicPr>
          <p:nvPr/>
        </p:nvPicPr>
        <p:blipFill>
          <a:blip r:embed="rId15" cstate="print"/>
          <a:srcRect/>
          <a:stretch>
            <a:fillRect/>
          </a:stretch>
        </p:blipFill>
        <p:spPr bwMode="auto">
          <a:xfrm>
            <a:off x="4067944" y="5733256"/>
            <a:ext cx="1152128" cy="360040"/>
          </a:xfrm>
          <a:prstGeom prst="rect">
            <a:avLst/>
          </a:prstGeom>
          <a:noFill/>
        </p:spPr>
      </p:pic>
      <p:pic>
        <p:nvPicPr>
          <p:cNvPr id="8" name="Picture 8" descr="S:\Partnerlogos\Telekom\telekom.png"/>
          <p:cNvPicPr>
            <a:picLocks noChangeAspect="1" noChangeArrowheads="1"/>
          </p:cNvPicPr>
          <p:nvPr/>
        </p:nvPicPr>
        <p:blipFill>
          <a:blip r:embed="rId16" cstate="print"/>
          <a:srcRect l="19124" t="44369" r="53707" b="44606"/>
          <a:stretch>
            <a:fillRect/>
          </a:stretch>
        </p:blipFill>
        <p:spPr bwMode="auto">
          <a:xfrm>
            <a:off x="4788023" y="5301208"/>
            <a:ext cx="1182991" cy="360040"/>
          </a:xfrm>
          <a:prstGeom prst="rect">
            <a:avLst/>
          </a:prstGeom>
          <a:noFill/>
        </p:spPr>
      </p:pic>
      <p:pic>
        <p:nvPicPr>
          <p:cNvPr id="1033" name="Picture 9" descr="S:\Partnerlogos\Daimler\Daimler Logo.png"/>
          <p:cNvPicPr>
            <a:picLocks noChangeAspect="1" noChangeArrowheads="1"/>
          </p:cNvPicPr>
          <p:nvPr/>
        </p:nvPicPr>
        <p:blipFill>
          <a:blip r:embed="rId17" cstate="print"/>
          <a:srcRect/>
          <a:stretch>
            <a:fillRect/>
          </a:stretch>
        </p:blipFill>
        <p:spPr bwMode="auto">
          <a:xfrm>
            <a:off x="5508104" y="5805264"/>
            <a:ext cx="1605782" cy="203640"/>
          </a:xfrm>
          <a:prstGeom prst="rect">
            <a:avLst/>
          </a:prstGeom>
          <a:noFill/>
        </p:spPr>
      </p:pic>
      <p:pic>
        <p:nvPicPr>
          <p:cNvPr id="48" name="Grafik 47"/>
          <p:cNvPicPr>
            <a:picLocks noChangeAspect="1"/>
          </p:cNvPicPr>
          <p:nvPr/>
        </p:nvPicPr>
        <p:blipFill rotWithShape="1">
          <a:blip r:embed="rId18"/>
          <a:srcRect t="-1" r="-2110" b="86629"/>
          <a:stretch/>
        </p:blipFill>
        <p:spPr>
          <a:xfrm>
            <a:off x="2006909" y="5733256"/>
            <a:ext cx="1196939" cy="267972"/>
          </a:xfrm>
          <a:prstGeom prst="rect">
            <a:avLst/>
          </a:prstGeom>
        </p:spPr>
      </p:pic>
    </p:spTree>
    <p:extLst>
      <p:ext uri="{BB962C8B-B14F-4D97-AF65-F5344CB8AC3E}">
        <p14:creationId xmlns:p14="http://schemas.microsoft.com/office/powerpoint/2010/main" val="833608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1_Standarddesign">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1_Standarddesign">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andarddesign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andarddesign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1_Standarddesign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1_Standarddesign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olienmaster_neues_Design_tcm262-120775">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Folienmaster_neues_Design_tcm262-120775">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10000"/>
          </a:lnSpc>
          <a:spcBef>
            <a:spcPct val="0"/>
          </a:spcBef>
          <a:spcAft>
            <a:spcPct val="0"/>
          </a:spcAft>
          <a:buClrTx/>
          <a:buSzTx/>
          <a:buFontTx/>
          <a:buNone/>
          <a:tabLst/>
          <a:defRPr kumimoji="0" sz="1600" b="1" i="0" u="none" strike="noStrike" cap="none" normalizeH="0" baseline="0" dirty="0" smtClean="0">
            <a:ln>
              <a:noFill/>
            </a:ln>
            <a:solidFill>
              <a:schemeClr val="bg1"/>
            </a:solidFill>
            <a:effectLst/>
            <a:latin typeface="Frutiger LT Com 45 Light"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10000"/>
          </a:lnSpc>
          <a:spcBef>
            <a:spcPct val="0"/>
          </a:spcBef>
          <a:spcAft>
            <a:spcPct val="0"/>
          </a:spcAft>
          <a:buClrTx/>
          <a:buSzTx/>
          <a:buFontTx/>
          <a:buNone/>
          <a:tabLst/>
          <a:defRPr kumimoji="0" lang="de-DE" sz="1600" b="1" i="0" u="none" strike="noStrike" cap="none" normalizeH="0" baseline="0" smtClean="0">
            <a:ln>
              <a:noFill/>
            </a:ln>
            <a:solidFill>
              <a:schemeClr val="tx1"/>
            </a:solidFill>
            <a:effectLst/>
            <a:latin typeface="Frutiger LT Com 45 Light" pitchFamily="34" charset="0"/>
          </a:defRPr>
        </a:defPPr>
      </a:lstStyle>
    </a:lnDef>
  </a:objectDefaults>
  <a:extraClrSchemeLst>
    <a:extraClrScheme>
      <a:clrScheme name="Folienmaster_neues_Design_tcm262-12077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lienmaster_neues_Design_tcm262-12077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lienmaster_neues_Design_tcm262-12077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lienmaster_neues_Design_tcm262-12077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lienmaster_neues_Design_tcm262-12077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lienmaster_neues_Design_tcm262-12077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lienmaster_neues_Design_tcm262-12077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lienmaster_neues_Design_tcm262-12077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lienmaster_neues_Design_tcm262-12077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lienmaster_neues_Design_tcm262-12077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lienmaster_neues_Design_tcm262-12077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lienmaster_neues_Design_tcm262-12077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lienmaster_neues_Design_tcm262-120775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lienmaster_neues_Design_tcm262-120775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Folienmaster_neues_Design_tcm262-120775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Folienmaster_neues_Design_tcm262-120775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1648</Words>
  <Application>Microsoft Macintosh PowerPoint</Application>
  <PresentationFormat>On-screen Show (4:3)</PresentationFormat>
  <Paragraphs>433</Paragraphs>
  <Slides>39</Slides>
  <Notes>13</Notes>
  <HiddenSlides>1</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2" baseType="lpstr">
      <vt:lpstr>1_Standarddesign</vt:lpstr>
      <vt:lpstr>Folienmaster_neues_Design_tcm262-120775</vt:lpstr>
      <vt:lpstr>Visio</vt:lpstr>
      <vt:lpstr>Fraunhofer Zukunftsthemen </vt:lpstr>
      <vt:lpstr>Agenda</vt:lpstr>
      <vt:lpstr>Fraunhofer FOKUS Institut für Offene Kommunikationssysteme</vt:lpstr>
      <vt:lpstr>Im Überblick: Die Fraunhofer-Gesellschaft</vt:lpstr>
      <vt:lpstr>Fraunhofer FOKUS International</vt:lpstr>
      <vt:lpstr>FOKUS InnoCity  Fraunhofer FOKUS Innovation Office for Information and Communication Technology</vt:lpstr>
      <vt:lpstr>PowerPoint Presentation</vt:lpstr>
      <vt:lpstr>Forschungskooperationen</vt:lpstr>
      <vt:lpstr>Neue Formen der Zusammenarbeit im öffentlichen und privaten Sektor</vt:lpstr>
      <vt:lpstr>Spin-offs</vt:lpstr>
      <vt:lpstr>Mitglied in Standardisierungsgremien und Foren (Auszug)</vt:lpstr>
      <vt:lpstr>Themenfelder</vt:lpstr>
      <vt:lpstr>Electronic Government and Applications ELAN Kooperatives prozessorientiertes eGovernment – vom Solo zum Orchester</vt:lpstr>
      <vt:lpstr>System Quality Center – SQC </vt:lpstr>
      <vt:lpstr>Kernwerte von Fraunhofer FOKUS</vt:lpstr>
      <vt:lpstr>Wichtige technologische Entwicklungen: Beiträge von Fraunhofer FOKUS</vt:lpstr>
      <vt:lpstr>PowerPoint Presentation</vt:lpstr>
      <vt:lpstr>FOKUS Organigramm</vt:lpstr>
      <vt:lpstr>Was sind offene Daten ?</vt:lpstr>
      <vt:lpstr>Open Data Kernelemente  Maschinenverarbeitbar</vt:lpstr>
      <vt:lpstr>Berlin Open Data http://daten.berlin.de</vt:lpstr>
      <vt:lpstr>FOKUS Open Data Plattform – Netzdaten Berlin http://netzdaten-berlin.de</vt:lpstr>
      <vt:lpstr>FOKUS Open Data Plattform – OpenCities</vt:lpstr>
      <vt:lpstr>FOKUS Open Data Plattform - GovData https://www.govdata.de</vt:lpstr>
      <vt:lpstr>FOKUS Open Data Plattform Architektur</vt:lpstr>
      <vt:lpstr>Gemeinsamkeiten von Open Data Plattformen</vt:lpstr>
      <vt:lpstr>FOKUS Storage</vt:lpstr>
      <vt:lpstr>FOKUS Mobilitätsdatencloud Architektur</vt:lpstr>
      <vt:lpstr>Entwicklungsplattform für Services</vt:lpstr>
      <vt:lpstr>PowerPoint Presentation</vt:lpstr>
      <vt:lpstr>Platform as a Service (PaaS)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GeMo Services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"KLIMALA programmierung"</dc:creator>
  <cp:lastModifiedBy>Benjamin Dittwald</cp:lastModifiedBy>
  <cp:revision>1817</cp:revision>
  <cp:lastPrinted>2011-12-19T08:24:10Z</cp:lastPrinted>
  <dcterms:created xsi:type="dcterms:W3CDTF">2009-05-22T06:46:16Z</dcterms:created>
  <dcterms:modified xsi:type="dcterms:W3CDTF">2014-03-14T09:03:55Z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0x010100848FD7E24D7D3B49B95A0D77E409EE6A</vt:lpwstr>
  </property>
  <property fmtid="{D5CDD505-2E9C-101B-9397-08002B2CF9AE}" pid="3" name="NXPowerLiteLastOptimized">
    <vt:lpwstr>8666327</vt:lpwstr>
  </property>
  <property fmtid="{D5CDD505-2E9C-101B-9397-08002B2CF9AE}" pid="4" name="NXPowerLiteVersion">
    <vt:lpwstr>D4.1.2</vt:lpwstr>
  </property>
  <property fmtid="{D5CDD505-2E9C-101B-9397-08002B2CF9AE}" pid="5" name="_DCDateCreated">
    <vt:lpwstr>2010-02-18T11:49:29Z</vt:lpwstr>
  </property>
</Properties>
</file>